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3"/>
  </p:notesMasterIdLst>
  <p:sldIdLst>
    <p:sldId id="516" r:id="rId3"/>
    <p:sldId id="407" r:id="rId4"/>
    <p:sldId id="588" r:id="rId5"/>
    <p:sldId id="369" r:id="rId6"/>
    <p:sldId id="522" r:id="rId7"/>
    <p:sldId id="589" r:id="rId8"/>
    <p:sldId id="557" r:id="rId9"/>
    <p:sldId id="565" r:id="rId10"/>
    <p:sldId id="566" r:id="rId11"/>
    <p:sldId id="567" r:id="rId12"/>
    <p:sldId id="568" r:id="rId13"/>
    <p:sldId id="571" r:id="rId14"/>
    <p:sldId id="560" r:id="rId15"/>
    <p:sldId id="590" r:id="rId16"/>
    <p:sldId id="555" r:id="rId17"/>
    <p:sldId id="627" r:id="rId18"/>
    <p:sldId id="591" r:id="rId19"/>
    <p:sldId id="621" r:id="rId20"/>
    <p:sldId id="623" r:id="rId21"/>
    <p:sldId id="592" r:id="rId22"/>
  </p:sldIdLst>
  <p:sldSz cx="12196763" cy="6858000"/>
  <p:notesSz cx="6858000" cy="9144000"/>
  <p:custDataLst>
    <p:tags r:id="rId2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4"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BCE"/>
    <a:srgbClr val="D01C63"/>
    <a:srgbClr val="F8F8F8"/>
    <a:srgbClr val="0067AC"/>
    <a:srgbClr val="21A3D0"/>
    <a:srgbClr val="DDDDDD"/>
    <a:srgbClr val="A9BECB"/>
    <a:srgbClr val="F59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p:restoredTop sz="94660"/>
  </p:normalViewPr>
  <p:slideViewPr>
    <p:cSldViewPr snapToObjects="1" showGuides="1">
      <p:cViewPr varScale="1">
        <p:scale>
          <a:sx n="118" d="100"/>
          <a:sy n="118" d="100"/>
        </p:scale>
        <p:origin x="144" y="96"/>
      </p:cViewPr>
      <p:guideLst>
        <p:guide orient="horz" pos="2144"/>
        <p:guide pos="3841"/>
      </p:guideLst>
    </p:cSldViewPr>
  </p:slideViewPr>
  <p:notesTextViewPr>
    <p:cViewPr>
      <p:scale>
        <a:sx n="1" d="1"/>
        <a:sy n="1" d="1"/>
      </p:scale>
      <p:origin x="0" y="0"/>
    </p:cViewPr>
  </p:notesTextViewPr>
  <p:sorterViewPr showFormatting="0">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701F0C77-E81D-4944-AC65-F99D57D394E7}"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fontAlgn="base">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TextEdit="1"/>
          </p:cNvSpPr>
          <p:nvPr>
            <p:ph type="sldImg"/>
          </p:nvPr>
        </p:nvSpPr>
        <p:spPr>
          <a:xfrm>
            <a:off x="381000" y="685800"/>
            <a:ext cx="6096000" cy="3429000"/>
          </a:xfrm>
        </p:spPr>
      </p:sp>
      <p:sp>
        <p:nvSpPr>
          <p:cNvPr id="7170"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71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t>1</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a:xfrm>
            <a:off x="381000" y="685800"/>
            <a:ext cx="6096000" cy="3429000"/>
          </a:xfrm>
        </p:spPr>
      </p:sp>
      <p:sp>
        <p:nvSpPr>
          <p:cNvPr id="27650"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276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latin typeface="Arial" panose="020B0604020202020204" pitchFamily="34" charset="0"/>
                <a:ea typeface="宋体" panose="02010600030101010101" pitchFamily="2" charset="-122"/>
              </a:rPr>
              <a:t>10</a:t>
            </a:fld>
            <a:endParaRPr lang="zh-CN" altLang="en-US" sz="12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a:xfrm>
            <a:off x="381000" y="685800"/>
            <a:ext cx="6096000" cy="3429000"/>
          </a:xfrm>
        </p:spPr>
      </p:sp>
      <p:sp>
        <p:nvSpPr>
          <p:cNvPr id="29698"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296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latin typeface="Arial" panose="020B0604020202020204" pitchFamily="34" charset="0"/>
                <a:ea typeface="宋体" panose="02010600030101010101" pitchFamily="2" charset="-122"/>
              </a:rPr>
              <a:t>11</a:t>
            </a:fld>
            <a:endParaRPr lang="zh-CN" altLang="en-US" sz="12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TextEdit="1"/>
          </p:cNvSpPr>
          <p:nvPr>
            <p:ph type="sldImg"/>
          </p:nvPr>
        </p:nvSpPr>
        <p:spPr>
          <a:xfrm>
            <a:off x="381000" y="685800"/>
            <a:ext cx="6096000" cy="3429000"/>
          </a:xfrm>
        </p:spPr>
      </p:sp>
      <p:sp>
        <p:nvSpPr>
          <p:cNvPr id="35842"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358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latin typeface="Arial" panose="020B0604020202020204" pitchFamily="34" charset="0"/>
                <a:ea typeface="宋体" panose="02010600030101010101" pitchFamily="2" charset="-122"/>
              </a:rPr>
              <a:t>12</a:t>
            </a:fld>
            <a:endParaRPr lang="zh-CN" altLang="en-US" sz="12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a:xfrm>
            <a:off x="381000" y="685800"/>
            <a:ext cx="6096000" cy="3429000"/>
          </a:xfrm>
        </p:spPr>
      </p:sp>
      <p:sp>
        <p:nvSpPr>
          <p:cNvPr id="37890"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378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rPr>
              <a:t>13</a:t>
            </a:fld>
            <a:endParaRPr lang="zh-CN" altLang="en-US" sz="1200"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a:xfrm>
            <a:off x="381000" y="685800"/>
            <a:ext cx="6096000" cy="3429000"/>
          </a:xfrm>
        </p:spPr>
      </p:sp>
      <p:sp>
        <p:nvSpPr>
          <p:cNvPr id="39938"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399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rPr>
              <a:t>14</a:t>
            </a:fld>
            <a:endParaRPr lang="zh-CN" altLang="en-US"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nvPr>
        </p:nvSpPr>
        <p:spPr>
          <a:xfrm>
            <a:off x="381000" y="685800"/>
            <a:ext cx="6096000" cy="3429000"/>
          </a:xfrm>
        </p:spPr>
      </p:sp>
      <p:sp>
        <p:nvSpPr>
          <p:cNvPr id="41986"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419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Arial" panose="020B0604020202020204" pitchFamily="34" charset="0"/>
                <a:ea typeface="宋体" panose="02010600030101010101" pitchFamily="2" charset="-122"/>
              </a:rPr>
              <a:t>15</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xfrm>
            <a:off x="381000" y="685800"/>
            <a:ext cx="6096000" cy="3429000"/>
          </a:xfrm>
        </p:spPr>
      </p:sp>
      <p:sp>
        <p:nvSpPr>
          <p:cNvPr id="44034"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440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Arial" panose="020B0604020202020204" pitchFamily="34" charset="0"/>
                <a:ea typeface="宋体" panose="02010600030101010101" pitchFamily="2" charset="-122"/>
              </a:rPr>
              <a:t>16</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a:xfrm>
            <a:off x="381000" y="685800"/>
            <a:ext cx="6096000" cy="3429000"/>
          </a:xfrm>
        </p:spPr>
      </p:sp>
      <p:sp>
        <p:nvSpPr>
          <p:cNvPr id="54274"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rPr>
              <a:t>17</a:t>
            </a:fld>
            <a:endParaRPr lang="zh-CN" altLang="en-US" sz="1200"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TextEdit="1"/>
          </p:cNvSpPr>
          <p:nvPr>
            <p:ph type="sldImg"/>
          </p:nvPr>
        </p:nvSpPr>
        <p:spPr>
          <a:xfrm>
            <a:off x="381000" y="685800"/>
            <a:ext cx="6096000" cy="3429000"/>
          </a:xfrm>
        </p:spPr>
      </p:sp>
      <p:sp>
        <p:nvSpPr>
          <p:cNvPr id="58370"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583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Arial" panose="020B0604020202020204" pitchFamily="34" charset="0"/>
                <a:ea typeface="宋体" panose="02010600030101010101" pitchFamily="2" charset="-122"/>
              </a:rPr>
              <a:t>18</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TextEdit="1"/>
          </p:cNvSpPr>
          <p:nvPr>
            <p:ph type="sldImg"/>
          </p:nvPr>
        </p:nvSpPr>
        <p:spPr>
          <a:xfrm>
            <a:off x="381000" y="685800"/>
            <a:ext cx="6096000" cy="3429000"/>
          </a:xfrm>
        </p:spPr>
      </p:sp>
      <p:sp>
        <p:nvSpPr>
          <p:cNvPr id="60418"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604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Arial" panose="020B0604020202020204" pitchFamily="34" charset="0"/>
                <a:ea typeface="宋体" panose="02010600030101010101" pitchFamily="2" charset="-122"/>
              </a:rPr>
              <a:t>20</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a:xfrm>
            <a:off x="381000" y="685800"/>
            <a:ext cx="6096000" cy="3429000"/>
          </a:xfrm>
        </p:spPr>
      </p:sp>
      <p:sp>
        <p:nvSpPr>
          <p:cNvPr id="9218"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92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t>2</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TextEdit="1"/>
          </p:cNvSpPr>
          <p:nvPr>
            <p:ph type="sldImg"/>
          </p:nvPr>
        </p:nvSpPr>
        <p:spPr>
          <a:xfrm>
            <a:off x="381000" y="685800"/>
            <a:ext cx="6096000" cy="3429000"/>
          </a:xfrm>
        </p:spPr>
      </p:sp>
      <p:sp>
        <p:nvSpPr>
          <p:cNvPr id="11266"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1126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t>3</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xfrm>
            <a:off x="381000" y="685800"/>
            <a:ext cx="6096000" cy="3429000"/>
          </a:xfrm>
        </p:spPr>
      </p:sp>
      <p:sp>
        <p:nvSpPr>
          <p:cNvPr id="13314"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133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Arial" panose="020B0604020202020204" pitchFamily="34" charset="0"/>
                <a:ea typeface="宋体" panose="02010600030101010101" pitchFamily="2" charset="-122"/>
              </a:rPr>
              <a:t>4</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xfrm>
            <a:off x="381000" y="685800"/>
            <a:ext cx="6096000" cy="3429000"/>
          </a:xfrm>
        </p:spPr>
      </p:sp>
      <p:sp>
        <p:nvSpPr>
          <p:cNvPr id="17410"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Arial" panose="020B0604020202020204" pitchFamily="34" charset="0"/>
                <a:ea typeface="宋体" panose="02010600030101010101" pitchFamily="2" charset="-122"/>
              </a:rPr>
              <a:t>5</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a:xfrm>
            <a:off x="381000" y="685800"/>
            <a:ext cx="6096000" cy="3429000"/>
          </a:xfrm>
        </p:spPr>
      </p:sp>
      <p:sp>
        <p:nvSpPr>
          <p:cNvPr id="19458"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194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rPr>
              <a:t>6</a:t>
            </a:fld>
            <a:endParaRPr lang="zh-CN" altLang="en-US" sz="12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xfrm>
            <a:off x="381000" y="685800"/>
            <a:ext cx="6096000" cy="3429000"/>
          </a:xfrm>
        </p:spPr>
      </p:sp>
      <p:sp>
        <p:nvSpPr>
          <p:cNvPr id="21506"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215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latin typeface="Arial" panose="020B0604020202020204" pitchFamily="34" charset="0"/>
                <a:ea typeface="宋体" panose="02010600030101010101" pitchFamily="2" charset="-122"/>
              </a:rPr>
              <a:t>7</a:t>
            </a:fld>
            <a:endParaRPr lang="zh-CN" altLang="en-US" sz="12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a:xfrm>
            <a:off x="381000" y="685800"/>
            <a:ext cx="6096000" cy="3429000"/>
          </a:xfrm>
        </p:spPr>
      </p:sp>
      <p:sp>
        <p:nvSpPr>
          <p:cNvPr id="23554"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235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latin typeface="Arial" panose="020B0604020202020204" pitchFamily="34" charset="0"/>
                <a:ea typeface="宋体" panose="02010600030101010101" pitchFamily="2" charset="-122"/>
              </a:rPr>
              <a:t>8</a:t>
            </a:fld>
            <a:endParaRPr lang="zh-CN" altLang="en-US" sz="12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a:xfrm>
            <a:off x="381000" y="685800"/>
            <a:ext cx="6096000" cy="3429000"/>
          </a:xfrm>
        </p:spPr>
      </p:sp>
      <p:sp>
        <p:nvSpPr>
          <p:cNvPr id="25602"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256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solidFill>
                  <a:srgbClr val="000000"/>
                </a:solidFill>
                <a:latin typeface="Arial" panose="020B0604020202020204" pitchFamily="34" charset="0"/>
                <a:ea typeface="宋体" panose="02010600030101010101" pitchFamily="2" charset="-122"/>
              </a:rPr>
              <a:t>9</a:t>
            </a:fld>
            <a:endParaRPr lang="zh-CN" altLang="en-US" sz="12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solidFill>
                  <a:schemeClr val="accent1"/>
                </a:solidFill>
              </a:defRPr>
            </a:lvl1pPr>
          </a:lstStyle>
          <a:p>
            <a:pPr lvl="0" fontAlgn="base"/>
            <a:r>
              <a:rPr lang="zh-CN" strike="noStrike" noProof="0"/>
              <a:t>单击此处编辑母版标题样式</a:t>
            </a:r>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solidFill>
                  <a:schemeClr val="accent1"/>
                </a:solidFill>
              </a:defRPr>
            </a:lvl1pPr>
          </a:lstStyle>
          <a:p>
            <a:pPr lvl="0" fontAlgn="base"/>
            <a:r>
              <a:rPr lang="zh-CN" strike="noStrike" noProof="0"/>
              <a:t>单击此处编辑母版副标题样式</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solidFill>
                  <a:schemeClr val="accent1"/>
                </a:solidFill>
              </a:defRPr>
            </a:lvl1pPr>
          </a:lstStyle>
          <a:p>
            <a:pPr lvl="0" fontAlgn="base"/>
            <a:r>
              <a:rPr lang="zh-CN" strike="noStrike" noProof="0"/>
              <a:t>单击此处编辑母版标题样式</a:t>
            </a:r>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solidFill>
                  <a:schemeClr val="accent1"/>
                </a:solidFill>
              </a:defRPr>
            </a:lvl1pPr>
          </a:lstStyle>
          <a:p>
            <a:pPr lvl="0" fontAlgn="base"/>
            <a:r>
              <a:rPr lang="zh-CN" strike="noStrike" noProof="0"/>
              <a:t>单击此处编辑母版副标题样式</a:t>
            </a: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矩形 3"/>
          <p:cNvSpPr>
            <a:spLocks noChangeArrowheads="1"/>
          </p:cNvSpPr>
          <p:nvPr/>
        </p:nvSpPr>
        <p:spPr bwMode="auto">
          <a:xfrm>
            <a:off x="0" y="6704013"/>
            <a:ext cx="12196763" cy="153988"/>
          </a:xfrm>
          <a:prstGeom prst="rect">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矩形 4"/>
          <p:cNvSpPr>
            <a:spLocks noChangeArrowheads="1"/>
          </p:cNvSpPr>
          <p:nvPr/>
        </p:nvSpPr>
        <p:spPr bwMode="auto">
          <a:xfrm>
            <a:off x="11710988" y="6505575"/>
            <a:ext cx="436563" cy="279400"/>
          </a:xfrm>
          <a:prstGeom prst="rect">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731625" y="6505575"/>
            <a:ext cx="403225" cy="307975"/>
          </a:xfrm>
          <a:prstGeom prst="rect">
            <a:avLst/>
          </a:prstGeom>
          <a:noFill/>
          <a:ln w="9525">
            <a:noFill/>
          </a:ln>
        </p:spPr>
        <p:txBody>
          <a:bodyPr wrap="none" anchor="t" anchorCtr="0">
            <a:spAutoFit/>
          </a:bodyPr>
          <a:lstStyle/>
          <a:p>
            <a:pPr lvl="0" algn="ctr"/>
            <a:fld id="{9A0DB2DC-4C9A-4742-B13C-FB6460FD3503}" type="slidenum">
              <a:rPr lang="zh-CN" altLang="en-US" sz="1400" dirty="0">
                <a:solidFill>
                  <a:srgbClr val="F8F8F8"/>
                </a:solidFill>
                <a:latin typeface="Arial" panose="020B0604020202020204" pitchFamily="34" charset="0"/>
                <a:ea typeface="宋体" panose="02010600030101010101" pitchFamily="2" charset="-122"/>
              </a:rPr>
              <a:t>‹#›</a:t>
            </a:fld>
            <a:endParaRPr lang="zh-CN" altLang="en-US" sz="1400" dirty="0">
              <a:solidFill>
                <a:srgbClr val="F8F8F8"/>
              </a:solidFill>
              <a:latin typeface="Arial" panose="020B0604020202020204" pitchFamily="34" charset="0"/>
              <a:ea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矩形 3"/>
          <p:cNvSpPr>
            <a:spLocks noChangeArrowheads="1"/>
          </p:cNvSpPr>
          <p:nvPr/>
        </p:nvSpPr>
        <p:spPr bwMode="auto">
          <a:xfrm>
            <a:off x="0" y="6704013"/>
            <a:ext cx="12196763" cy="153988"/>
          </a:xfrm>
          <a:prstGeom prst="rect">
            <a:avLst/>
          </a:prstGeom>
          <a:solidFill>
            <a:schemeClr val="tx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矩形 4"/>
          <p:cNvSpPr>
            <a:spLocks noChangeArrowheads="1"/>
          </p:cNvSpPr>
          <p:nvPr/>
        </p:nvSpPr>
        <p:spPr bwMode="auto">
          <a:xfrm>
            <a:off x="11710988" y="6505575"/>
            <a:ext cx="436563" cy="279400"/>
          </a:xfrm>
          <a:prstGeom prst="rect">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TextBox 5"/>
          <p:cNvSpPr txBox="1"/>
          <p:nvPr/>
        </p:nvSpPr>
        <p:spPr>
          <a:xfrm>
            <a:off x="11731625" y="6505575"/>
            <a:ext cx="403225" cy="307975"/>
          </a:xfrm>
          <a:prstGeom prst="rect">
            <a:avLst/>
          </a:prstGeom>
          <a:noFill/>
          <a:ln w="9525">
            <a:noFill/>
          </a:ln>
        </p:spPr>
        <p:txBody>
          <a:bodyPr wrap="none" anchor="t" anchorCtr="0">
            <a:spAutoFit/>
          </a:bodyPr>
          <a:lstStyle/>
          <a:p>
            <a:pPr lvl="0" algn="ctr"/>
            <a:fld id="{9A0DB2DC-4C9A-4742-B13C-FB6460FD3503}" type="slidenum">
              <a:rPr lang="zh-CN" altLang="en-US" sz="1400" dirty="0">
                <a:solidFill>
                  <a:srgbClr val="F8F8F8"/>
                </a:solidFill>
                <a:latin typeface="Arial" panose="020B0604020202020204" pitchFamily="34" charset="0"/>
                <a:ea typeface="宋体" panose="02010600030101010101" pitchFamily="2" charset="-122"/>
              </a:rPr>
              <a:t>‹#›</a:t>
            </a:fld>
            <a:endParaRPr lang="zh-CN" altLang="en-US" sz="1400" dirty="0">
              <a:solidFill>
                <a:srgbClr val="F8F8F8"/>
              </a:solidFill>
              <a:latin typeface="Arial" panose="020B0604020202020204" pitchFamily="34" charset="0"/>
              <a:ea typeface="宋体" panose="02010600030101010101" pitchFamily="2" charset="-122"/>
            </a:endParaRPr>
          </a:p>
        </p:txBody>
      </p:sp>
      <p:sp>
        <p:nvSpPr>
          <p:cNvPr id="2" name="标题 1"/>
          <p:cNvSpPr>
            <a:spLocks noGrp="1"/>
          </p:cNvSpPr>
          <p:nvPr>
            <p:ph type="title"/>
          </p:nvPr>
        </p:nvSpPr>
        <p:spPr/>
        <p:txBody>
          <a:bodyPr/>
          <a:lstStyle>
            <a:lvl1pPr>
              <a:defRPr>
                <a:solidFill>
                  <a:schemeClr val="accent1"/>
                </a:solidFill>
              </a:defRPr>
            </a:lvl1p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nchorCtr="0"/>
          <a:lstStyle/>
          <a:p>
            <a:pPr lvl="0"/>
            <a:r>
              <a:rPr lang="zh-CN" altLang="zh-CN" dirty="0"/>
              <a:t>单击此处编辑母版标题样式</a:t>
            </a:r>
          </a:p>
        </p:txBody>
      </p:sp>
      <p:sp>
        <p:nvSpPr>
          <p:cNvPr id="1027" name="Rectangle 3"/>
          <p:cNvSpPr>
            <a:spLocks noGrp="1"/>
          </p:cNvSpPr>
          <p:nvPr>
            <p:ph type="body"/>
          </p:nvPr>
        </p:nvSpPr>
        <p:spPr>
          <a:xfrm>
            <a:off x="609600" y="1600200"/>
            <a:ext cx="10977563" cy="4525963"/>
          </a:xfrm>
          <a:prstGeom prst="rect">
            <a:avLst/>
          </a:prstGeom>
          <a:noFill/>
          <a:ln w="9525">
            <a:noFill/>
          </a:ln>
        </p:spPr>
        <p:txBody>
          <a:bodyPr anchor="t" anchorCtr="0"/>
          <a:lstStyle/>
          <a:p>
            <a:pPr lvl="0"/>
            <a:r>
              <a:rPr lang="zh-CN" altLang="zh-CN" dirty="0"/>
              <a:t>单击此处编辑母版文本样式</a:t>
            </a:r>
          </a:p>
          <a:p>
            <a:pPr lvl="1"/>
            <a:r>
              <a:rPr lang="zh-CN" alt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908050"/>
            <a:ext cx="10977563" cy="635000"/>
          </a:xfrm>
          <a:prstGeom prst="rect">
            <a:avLst/>
          </a:prstGeom>
          <a:noFill/>
          <a:ln w="9525">
            <a:noFill/>
          </a:ln>
        </p:spPr>
        <p:txBody>
          <a:bodyPr anchor="ctr" anchorCtr="0"/>
          <a:lstStyle/>
          <a:p>
            <a:pPr lvl="0"/>
            <a:r>
              <a:rPr lang="zh-CN" altLang="zh-CN" dirty="0"/>
              <a:t>单击此处编辑母版标题样式</a:t>
            </a:r>
          </a:p>
        </p:txBody>
      </p:sp>
      <p:sp>
        <p:nvSpPr>
          <p:cNvPr id="2051" name="Rectangle 3"/>
          <p:cNvSpPr>
            <a:spLocks noGrp="1"/>
          </p:cNvSpPr>
          <p:nvPr>
            <p:ph type="body"/>
          </p:nvPr>
        </p:nvSpPr>
        <p:spPr>
          <a:xfrm>
            <a:off x="609600" y="1600200"/>
            <a:ext cx="10977563" cy="4525963"/>
          </a:xfrm>
          <a:prstGeom prst="rect">
            <a:avLst/>
          </a:prstGeom>
          <a:noFill/>
          <a:ln w="9525">
            <a:noFill/>
          </a:ln>
        </p:spPr>
        <p:txBody>
          <a:bodyPr anchor="t" anchorCtr="0"/>
          <a:lstStyle/>
          <a:p>
            <a:pPr lvl="0"/>
            <a:r>
              <a:rPr lang="zh-CN" altLang="zh-CN" dirty="0"/>
              <a:t>单击此处编辑母版文本样式</a:t>
            </a:r>
          </a:p>
          <a:p>
            <a:pPr lvl="1"/>
            <a:r>
              <a:rPr lang="zh-CN" altLang="zh-CN" dirty="0"/>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file:///C:\Users\Administrator\Desktop\&#20826;&#25919;.mp3" TargetMode="External"/><Relationship Id="rId7" Type="http://schemas.openxmlformats.org/officeDocument/2006/relationships/notesSlide" Target="../notesSlides/notesSlide1.xml"/><Relationship Id="rId2" Type="http://schemas.microsoft.com/office/2007/relationships/media" Target="file:///C:\Users\Administrator\Desktop\&#20826;&#25919;.mp3" TargetMode="Externa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9.xml"/><Relationship Id="rId7" Type="http://schemas.openxmlformats.org/officeDocument/2006/relationships/image" Target="../media/image9.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0.xml"/><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30.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33.xml"/><Relationship Id="rId7" Type="http://schemas.openxmlformats.org/officeDocument/2006/relationships/image" Target="../media/image9.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5.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6.xml"/><Relationship Id="rId7" Type="http://schemas.openxmlformats.org/officeDocument/2006/relationships/image" Target="../media/image18.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jpeg"/><Relationship Id="rId5" Type="http://schemas.openxmlformats.org/officeDocument/2006/relationships/image" Target="../media/image19.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5.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5.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5.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6.xml"/><Relationship Id="rId7" Type="http://schemas.openxmlformats.org/officeDocument/2006/relationships/image" Target="../media/image20.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8.xml"/><Relationship Id="rId5" Type="http://schemas.openxmlformats.org/officeDocument/2006/relationships/slideLayout" Target="../slideLayouts/slideLayout13.xml"/><Relationship Id="rId4" Type="http://schemas.openxmlformats.org/officeDocument/2006/relationships/tags" Target="../tags/tag4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5.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7.xml"/><Relationship Id="rId7"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5.jpeg"/><Relationship Id="rId4" Type="http://schemas.openxmlformats.org/officeDocument/2006/relationships/tags" Target="../tags/tag8.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52.xml"/><Relationship Id="rId7" Type="http://schemas.openxmlformats.org/officeDocument/2006/relationships/image" Target="../media/image2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1.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5.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8.xml"/><Relationship Id="rId7" Type="http://schemas.openxmlformats.org/officeDocument/2006/relationships/image" Target="../media/image10.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1.xml"/><Relationship Id="rId7" Type="http://schemas.openxmlformats.org/officeDocument/2006/relationships/image" Target="../media/image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8.xml"/><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22.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5.xml"/><Relationship Id="rId7" Type="http://schemas.openxmlformats.org/officeDocument/2006/relationships/image" Target="../media/image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26.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ṡ1íḋe"/>
          <p:cNvSpPr/>
          <p:nvPr>
            <p:custDataLst>
              <p:tags r:id="rId1"/>
            </p:custDataLst>
          </p:nvPr>
        </p:nvSpPr>
        <p:spPr>
          <a:xfrm>
            <a:off x="-11112" y="0"/>
            <a:ext cx="12214225" cy="4202113"/>
          </a:xfrm>
          <a:prstGeom prst="rect">
            <a:avLst/>
          </a:prstGeom>
          <a:solidFill>
            <a:srgbClr val="9D2435"/>
          </a:solidFill>
          <a:ln>
            <a:noFill/>
          </a:ln>
          <a:effectLst>
            <a:outerShdw blurRad="63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cs typeface="+mn-ea"/>
              <a:sym typeface="+mn-lt"/>
            </a:endParaRPr>
          </a:p>
        </p:txBody>
      </p:sp>
      <p:sp>
        <p:nvSpPr>
          <p:cNvPr id="12" name="Freeform 6"/>
          <p:cNvSpPr/>
          <p:nvPr/>
        </p:nvSpPr>
        <p:spPr>
          <a:xfrm>
            <a:off x="4297680" y="4191000"/>
            <a:ext cx="7829550" cy="149860"/>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10272" h="154">
                <a:moveTo>
                  <a:pt x="98" y="154"/>
                </a:moveTo>
                <a:lnTo>
                  <a:pt x="0" y="0"/>
                </a:lnTo>
                <a:lnTo>
                  <a:pt x="10272" y="0"/>
                </a:lnTo>
                <a:lnTo>
                  <a:pt x="10272" y="154"/>
                </a:lnTo>
                <a:lnTo>
                  <a:pt x="98" y="154"/>
                </a:lnTo>
                <a:close/>
              </a:path>
            </a:pathLst>
          </a:custGeom>
          <a:solidFill>
            <a:schemeClr val="tx1"/>
          </a:solidFill>
          <a:ln w="9525">
            <a:noFill/>
          </a:ln>
        </p:spPr>
        <p:txBody>
          <a:bodyPr/>
          <a:lstStyle/>
          <a:p>
            <a:endParaRPr lang="zh-CN" altLang="en-US"/>
          </a:p>
        </p:txBody>
      </p:sp>
      <p:sp>
        <p:nvSpPr>
          <p:cNvPr id="13" name="Freeform 7"/>
          <p:cNvSpPr/>
          <p:nvPr/>
        </p:nvSpPr>
        <p:spPr>
          <a:xfrm>
            <a:off x="-22225" y="4215765"/>
            <a:ext cx="4474210" cy="125730"/>
          </a:xfrm>
          <a:custGeom>
            <a:avLst/>
            <a:gdLst/>
            <a:ahLst/>
            <a:cxnLst>
              <a:cxn ang="0">
                <a:pos x="2147483647" y="0"/>
              </a:cxn>
              <a:cxn ang="0">
                <a:pos x="2147483647" y="2147483647"/>
              </a:cxn>
              <a:cxn ang="0">
                <a:pos x="0" y="2147483647"/>
              </a:cxn>
              <a:cxn ang="0">
                <a:pos x="0" y="0"/>
              </a:cxn>
              <a:cxn ang="0">
                <a:pos x="2147483647" y="0"/>
              </a:cxn>
            </a:cxnLst>
            <a:rect l="0" t="0" r="0" b="0"/>
            <a:pathLst>
              <a:path w="5725" h="322">
                <a:moveTo>
                  <a:pt x="5515" y="0"/>
                </a:moveTo>
                <a:lnTo>
                  <a:pt x="5725" y="322"/>
                </a:lnTo>
                <a:lnTo>
                  <a:pt x="0" y="322"/>
                </a:lnTo>
                <a:lnTo>
                  <a:pt x="0" y="0"/>
                </a:lnTo>
                <a:lnTo>
                  <a:pt x="5515" y="0"/>
                </a:lnTo>
                <a:close/>
              </a:path>
            </a:pathLst>
          </a:custGeom>
          <a:solidFill>
            <a:schemeClr val="tx2"/>
          </a:solidFill>
          <a:ln w="9525">
            <a:noFill/>
          </a:ln>
        </p:spPr>
        <p:txBody>
          <a:bodyPr/>
          <a:lstStyle/>
          <a:p>
            <a:endParaRPr lang="zh-CN" altLang="en-US"/>
          </a:p>
        </p:txBody>
      </p:sp>
      <p:sp>
        <p:nvSpPr>
          <p:cNvPr id="15" name="Rectangle 3"/>
          <p:cNvSpPr txBox="1"/>
          <p:nvPr/>
        </p:nvSpPr>
        <p:spPr>
          <a:xfrm>
            <a:off x="590550" y="4634865"/>
            <a:ext cx="10390505" cy="780415"/>
          </a:xfrm>
          <a:prstGeom prst="rect">
            <a:avLst/>
          </a:prstGeom>
          <a:noFill/>
          <a:ln w="9525">
            <a:noFill/>
          </a:ln>
        </p:spPr>
        <p:txBody>
          <a:bodyPr anchor="ctr" anchorCtr="0"/>
          <a:lstStyle/>
          <a:p>
            <a:r>
              <a:rPr lang="en-US" altLang="zh-CN" sz="6600" b="1" dirty="0">
                <a:latin typeface="微软雅黑" panose="020B0503020204020204" pitchFamily="34" charset="-122"/>
                <a:ea typeface="微软雅黑" panose="020B0503020204020204" pitchFamily="34" charset="-122"/>
              </a:rPr>
              <a:t>   </a:t>
            </a:r>
            <a:r>
              <a:rPr lang="zh-CN" altLang="en-US" sz="6600" b="1" dirty="0">
                <a:latin typeface="微软雅黑" panose="020B0503020204020204" pitchFamily="34" charset="-122"/>
                <a:ea typeface="微软雅黑" panose="020B0503020204020204" pitchFamily="34" charset="-122"/>
              </a:rPr>
              <a:t>预防电信（网络）诈骗</a:t>
            </a:r>
          </a:p>
        </p:txBody>
      </p:sp>
      <p:sp>
        <p:nvSpPr>
          <p:cNvPr id="18" name="Freeform 12"/>
          <p:cNvSpPr>
            <a:spLocks noEditPoints="1"/>
          </p:cNvSpPr>
          <p:nvPr/>
        </p:nvSpPr>
        <p:spPr bwMode="auto">
          <a:xfrm>
            <a:off x="735330" y="5792470"/>
            <a:ext cx="447675" cy="464820"/>
          </a:xfrm>
          <a:custGeom>
            <a:avLst/>
            <a:gdLst>
              <a:gd name="T0" fmla="*/ 628 w 628"/>
              <a:gd name="T1" fmla="*/ 314 h 628"/>
              <a:gd name="T2" fmla="*/ 0 w 628"/>
              <a:gd name="T3" fmla="*/ 314 h 628"/>
              <a:gd name="T4" fmla="*/ 405 w 628"/>
              <a:gd name="T5" fmla="*/ 148 h 628"/>
              <a:gd name="T6" fmla="*/ 229 w 628"/>
              <a:gd name="T7" fmla="*/ 148 h 628"/>
              <a:gd name="T8" fmla="*/ 405 w 628"/>
              <a:gd name="T9" fmla="*/ 243 h 628"/>
              <a:gd name="T10" fmla="*/ 358 w 628"/>
              <a:gd name="T11" fmla="*/ 109 h 628"/>
              <a:gd name="T12" fmla="*/ 370 w 628"/>
              <a:gd name="T13" fmla="*/ 120 h 628"/>
              <a:gd name="T14" fmla="*/ 347 w 628"/>
              <a:gd name="T15" fmla="*/ 120 h 628"/>
              <a:gd name="T16" fmla="*/ 273 w 628"/>
              <a:gd name="T17" fmla="*/ 218 h 628"/>
              <a:gd name="T18" fmla="*/ 257 w 628"/>
              <a:gd name="T19" fmla="*/ 203 h 628"/>
              <a:gd name="T20" fmla="*/ 288 w 628"/>
              <a:gd name="T21" fmla="*/ 203 h 628"/>
              <a:gd name="T22" fmla="*/ 273 w 628"/>
              <a:gd name="T23" fmla="*/ 175 h 628"/>
              <a:gd name="T24" fmla="*/ 257 w 628"/>
              <a:gd name="T25" fmla="*/ 160 h 628"/>
              <a:gd name="T26" fmla="*/ 288 w 628"/>
              <a:gd name="T27" fmla="*/ 160 h 628"/>
              <a:gd name="T28" fmla="*/ 276 w 628"/>
              <a:gd name="T29" fmla="*/ 132 h 628"/>
              <a:gd name="T30" fmla="*/ 265 w 628"/>
              <a:gd name="T31" fmla="*/ 120 h 628"/>
              <a:gd name="T32" fmla="*/ 288 w 628"/>
              <a:gd name="T33" fmla="*/ 120 h 628"/>
              <a:gd name="T34" fmla="*/ 317 w 628"/>
              <a:gd name="T35" fmla="*/ 218 h 628"/>
              <a:gd name="T36" fmla="*/ 302 w 628"/>
              <a:gd name="T37" fmla="*/ 203 h 628"/>
              <a:gd name="T38" fmla="*/ 333 w 628"/>
              <a:gd name="T39" fmla="*/ 203 h 628"/>
              <a:gd name="T40" fmla="*/ 317 w 628"/>
              <a:gd name="T41" fmla="*/ 169 h 628"/>
              <a:gd name="T42" fmla="*/ 302 w 628"/>
              <a:gd name="T43" fmla="*/ 154 h 628"/>
              <a:gd name="T44" fmla="*/ 333 w 628"/>
              <a:gd name="T45" fmla="*/ 154 h 628"/>
              <a:gd name="T46" fmla="*/ 317 w 628"/>
              <a:gd name="T47" fmla="*/ 123 h 628"/>
              <a:gd name="T48" fmla="*/ 302 w 628"/>
              <a:gd name="T49" fmla="*/ 108 h 628"/>
              <a:gd name="T50" fmla="*/ 333 w 628"/>
              <a:gd name="T51" fmla="*/ 108 h 628"/>
              <a:gd name="T52" fmla="*/ 362 w 628"/>
              <a:gd name="T53" fmla="*/ 218 h 628"/>
              <a:gd name="T54" fmla="*/ 347 w 628"/>
              <a:gd name="T55" fmla="*/ 203 h 628"/>
              <a:gd name="T56" fmla="*/ 377 w 628"/>
              <a:gd name="T57" fmla="*/ 203 h 628"/>
              <a:gd name="T58" fmla="*/ 362 w 628"/>
              <a:gd name="T59" fmla="*/ 175 h 628"/>
              <a:gd name="T60" fmla="*/ 347 w 628"/>
              <a:gd name="T61" fmla="*/ 160 h 628"/>
              <a:gd name="T62" fmla="*/ 377 w 628"/>
              <a:gd name="T63" fmla="*/ 160 h 628"/>
              <a:gd name="T64" fmla="*/ 229 w 628"/>
              <a:gd name="T65" fmla="*/ 308 h 628"/>
              <a:gd name="T66" fmla="*/ 405 w 628"/>
              <a:gd name="T67" fmla="*/ 308 h 628"/>
              <a:gd name="T68" fmla="*/ 229 w 628"/>
              <a:gd name="T69" fmla="*/ 266 h 628"/>
              <a:gd name="T70" fmla="*/ 289 w 628"/>
              <a:gd name="T71" fmla="*/ 441 h 628"/>
              <a:gd name="T72" fmla="*/ 294 w 628"/>
              <a:gd name="T73" fmla="*/ 442 h 628"/>
              <a:gd name="T74" fmla="*/ 339 w 628"/>
              <a:gd name="T75" fmla="*/ 448 h 628"/>
              <a:gd name="T76" fmla="*/ 339 w 628"/>
              <a:gd name="T77" fmla="*/ 443 h 628"/>
              <a:gd name="T78" fmla="*/ 425 w 628"/>
              <a:gd name="T79" fmla="*/ 265 h 628"/>
              <a:gd name="T80" fmla="*/ 425 w 628"/>
              <a:gd name="T81" fmla="*/ 312 h 628"/>
              <a:gd name="T82" fmla="*/ 319 w 628"/>
              <a:gd name="T83" fmla="*/ 421 h 628"/>
              <a:gd name="T84" fmla="*/ 206 w 628"/>
              <a:gd name="T85" fmla="*/ 312 h 628"/>
              <a:gd name="T86" fmla="*/ 183 w 628"/>
              <a:gd name="T87" fmla="*/ 266 h 628"/>
              <a:gd name="T88" fmla="*/ 289 w 628"/>
              <a:gd name="T89" fmla="*/ 440 h 628"/>
              <a:gd name="T90" fmla="*/ 294 w 628"/>
              <a:gd name="T91" fmla="*/ 442 h 628"/>
              <a:gd name="T92" fmla="*/ 294 w 628"/>
              <a:gd name="T93" fmla="*/ 491 h 628"/>
              <a:gd name="T94" fmla="*/ 286 w 628"/>
              <a:gd name="T95" fmla="*/ 500 h 628"/>
              <a:gd name="T96" fmla="*/ 207 w 628"/>
              <a:gd name="T97" fmla="*/ 530 h 628"/>
              <a:gd name="T98" fmla="*/ 397 w 628"/>
              <a:gd name="T99" fmla="*/ 561 h 628"/>
              <a:gd name="T100" fmla="*/ 397 w 628"/>
              <a:gd name="T101" fmla="*/ 500 h 628"/>
              <a:gd name="T102" fmla="*/ 339 w 628"/>
              <a:gd name="T103" fmla="*/ 492 h 628"/>
              <a:gd name="T104" fmla="*/ 339 w 628"/>
              <a:gd name="T105" fmla="*/ 448 h 628"/>
              <a:gd name="T106" fmla="*/ 343 w 628"/>
              <a:gd name="T107" fmla="*/ 442 h 628"/>
              <a:gd name="T108" fmla="*/ 346 w 628"/>
              <a:gd name="T109" fmla="*/ 441 h 628"/>
              <a:gd name="T110" fmla="*/ 448 w 628"/>
              <a:gd name="T111" fmla="*/ 266 h 628"/>
              <a:gd name="T112" fmla="*/ 425 w 628"/>
              <a:gd name="T113" fmla="*/ 26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8" h="628">
                <a:moveTo>
                  <a:pt x="314" y="0"/>
                </a:moveTo>
                <a:cubicBezTo>
                  <a:pt x="487" y="0"/>
                  <a:pt x="628" y="141"/>
                  <a:pt x="628" y="314"/>
                </a:cubicBezTo>
                <a:cubicBezTo>
                  <a:pt x="628" y="487"/>
                  <a:pt x="487" y="628"/>
                  <a:pt x="314" y="628"/>
                </a:cubicBezTo>
                <a:cubicBezTo>
                  <a:pt x="140" y="628"/>
                  <a:pt x="0" y="487"/>
                  <a:pt x="0" y="314"/>
                </a:cubicBezTo>
                <a:cubicBezTo>
                  <a:pt x="0" y="141"/>
                  <a:pt x="140" y="0"/>
                  <a:pt x="314" y="0"/>
                </a:cubicBezTo>
                <a:close/>
                <a:moveTo>
                  <a:pt x="405" y="148"/>
                </a:moveTo>
                <a:cubicBezTo>
                  <a:pt x="405" y="100"/>
                  <a:pt x="366" y="60"/>
                  <a:pt x="317" y="60"/>
                </a:cubicBezTo>
                <a:cubicBezTo>
                  <a:pt x="269" y="60"/>
                  <a:pt x="229" y="100"/>
                  <a:pt x="229" y="148"/>
                </a:cubicBezTo>
                <a:lnTo>
                  <a:pt x="229" y="243"/>
                </a:lnTo>
                <a:lnTo>
                  <a:pt x="405" y="243"/>
                </a:lnTo>
                <a:lnTo>
                  <a:pt x="405" y="148"/>
                </a:lnTo>
                <a:close/>
                <a:moveTo>
                  <a:pt x="358" y="109"/>
                </a:moveTo>
                <a:lnTo>
                  <a:pt x="358" y="109"/>
                </a:lnTo>
                <a:cubicBezTo>
                  <a:pt x="365" y="109"/>
                  <a:pt x="370" y="114"/>
                  <a:pt x="370" y="120"/>
                </a:cubicBezTo>
                <a:cubicBezTo>
                  <a:pt x="370" y="127"/>
                  <a:pt x="365" y="132"/>
                  <a:pt x="358" y="132"/>
                </a:cubicBezTo>
                <a:cubicBezTo>
                  <a:pt x="352" y="132"/>
                  <a:pt x="347" y="127"/>
                  <a:pt x="347" y="120"/>
                </a:cubicBezTo>
                <a:cubicBezTo>
                  <a:pt x="347" y="114"/>
                  <a:pt x="352" y="109"/>
                  <a:pt x="358" y="109"/>
                </a:cubicBezTo>
                <a:close/>
                <a:moveTo>
                  <a:pt x="273" y="218"/>
                </a:moveTo>
                <a:lnTo>
                  <a:pt x="273" y="218"/>
                </a:lnTo>
                <a:cubicBezTo>
                  <a:pt x="264" y="218"/>
                  <a:pt x="257" y="211"/>
                  <a:pt x="257" y="203"/>
                </a:cubicBezTo>
                <a:cubicBezTo>
                  <a:pt x="257" y="194"/>
                  <a:pt x="264" y="187"/>
                  <a:pt x="273" y="187"/>
                </a:cubicBezTo>
                <a:cubicBezTo>
                  <a:pt x="281" y="187"/>
                  <a:pt x="288" y="194"/>
                  <a:pt x="288" y="203"/>
                </a:cubicBezTo>
                <a:cubicBezTo>
                  <a:pt x="288" y="211"/>
                  <a:pt x="281" y="218"/>
                  <a:pt x="273" y="218"/>
                </a:cubicBezTo>
                <a:close/>
                <a:moveTo>
                  <a:pt x="273" y="175"/>
                </a:moveTo>
                <a:lnTo>
                  <a:pt x="273" y="175"/>
                </a:lnTo>
                <a:cubicBezTo>
                  <a:pt x="264" y="175"/>
                  <a:pt x="257" y="168"/>
                  <a:pt x="257" y="160"/>
                </a:cubicBezTo>
                <a:cubicBezTo>
                  <a:pt x="257" y="151"/>
                  <a:pt x="264" y="144"/>
                  <a:pt x="273" y="144"/>
                </a:cubicBezTo>
                <a:cubicBezTo>
                  <a:pt x="281" y="144"/>
                  <a:pt x="288" y="151"/>
                  <a:pt x="288" y="160"/>
                </a:cubicBezTo>
                <a:cubicBezTo>
                  <a:pt x="288" y="168"/>
                  <a:pt x="281" y="175"/>
                  <a:pt x="273" y="175"/>
                </a:cubicBezTo>
                <a:close/>
                <a:moveTo>
                  <a:pt x="276" y="132"/>
                </a:moveTo>
                <a:lnTo>
                  <a:pt x="276" y="132"/>
                </a:lnTo>
                <a:cubicBezTo>
                  <a:pt x="270" y="132"/>
                  <a:pt x="265" y="127"/>
                  <a:pt x="265" y="120"/>
                </a:cubicBezTo>
                <a:cubicBezTo>
                  <a:pt x="265" y="114"/>
                  <a:pt x="270" y="109"/>
                  <a:pt x="276" y="109"/>
                </a:cubicBezTo>
                <a:cubicBezTo>
                  <a:pt x="283" y="109"/>
                  <a:pt x="288" y="114"/>
                  <a:pt x="288" y="120"/>
                </a:cubicBezTo>
                <a:cubicBezTo>
                  <a:pt x="288" y="127"/>
                  <a:pt x="283" y="132"/>
                  <a:pt x="276" y="132"/>
                </a:cubicBezTo>
                <a:close/>
                <a:moveTo>
                  <a:pt x="317" y="218"/>
                </a:moveTo>
                <a:lnTo>
                  <a:pt x="317" y="218"/>
                </a:lnTo>
                <a:cubicBezTo>
                  <a:pt x="309" y="218"/>
                  <a:pt x="302" y="211"/>
                  <a:pt x="302" y="203"/>
                </a:cubicBezTo>
                <a:cubicBezTo>
                  <a:pt x="302" y="194"/>
                  <a:pt x="309" y="187"/>
                  <a:pt x="317" y="187"/>
                </a:cubicBezTo>
                <a:cubicBezTo>
                  <a:pt x="326" y="187"/>
                  <a:pt x="333" y="194"/>
                  <a:pt x="333" y="203"/>
                </a:cubicBezTo>
                <a:cubicBezTo>
                  <a:pt x="333" y="211"/>
                  <a:pt x="326" y="218"/>
                  <a:pt x="317" y="218"/>
                </a:cubicBezTo>
                <a:close/>
                <a:moveTo>
                  <a:pt x="317" y="169"/>
                </a:moveTo>
                <a:lnTo>
                  <a:pt x="317" y="169"/>
                </a:lnTo>
                <a:cubicBezTo>
                  <a:pt x="309" y="169"/>
                  <a:pt x="302" y="162"/>
                  <a:pt x="302" y="154"/>
                </a:cubicBezTo>
                <a:cubicBezTo>
                  <a:pt x="302" y="145"/>
                  <a:pt x="309" y="139"/>
                  <a:pt x="317" y="139"/>
                </a:cubicBezTo>
                <a:cubicBezTo>
                  <a:pt x="326" y="139"/>
                  <a:pt x="333" y="145"/>
                  <a:pt x="333" y="154"/>
                </a:cubicBezTo>
                <a:cubicBezTo>
                  <a:pt x="333" y="162"/>
                  <a:pt x="326" y="169"/>
                  <a:pt x="317" y="169"/>
                </a:cubicBezTo>
                <a:close/>
                <a:moveTo>
                  <a:pt x="317" y="123"/>
                </a:moveTo>
                <a:lnTo>
                  <a:pt x="317" y="123"/>
                </a:lnTo>
                <a:cubicBezTo>
                  <a:pt x="309" y="123"/>
                  <a:pt x="302" y="116"/>
                  <a:pt x="302" y="108"/>
                </a:cubicBezTo>
                <a:cubicBezTo>
                  <a:pt x="302" y="100"/>
                  <a:pt x="309" y="93"/>
                  <a:pt x="317" y="93"/>
                </a:cubicBezTo>
                <a:cubicBezTo>
                  <a:pt x="326" y="93"/>
                  <a:pt x="333" y="100"/>
                  <a:pt x="333" y="108"/>
                </a:cubicBezTo>
                <a:cubicBezTo>
                  <a:pt x="333" y="116"/>
                  <a:pt x="326" y="123"/>
                  <a:pt x="317" y="123"/>
                </a:cubicBezTo>
                <a:close/>
                <a:moveTo>
                  <a:pt x="362" y="218"/>
                </a:moveTo>
                <a:lnTo>
                  <a:pt x="362" y="218"/>
                </a:lnTo>
                <a:cubicBezTo>
                  <a:pt x="354" y="218"/>
                  <a:pt x="347" y="211"/>
                  <a:pt x="347" y="203"/>
                </a:cubicBezTo>
                <a:cubicBezTo>
                  <a:pt x="347" y="194"/>
                  <a:pt x="354" y="187"/>
                  <a:pt x="362" y="187"/>
                </a:cubicBezTo>
                <a:cubicBezTo>
                  <a:pt x="370" y="187"/>
                  <a:pt x="377" y="194"/>
                  <a:pt x="377" y="203"/>
                </a:cubicBezTo>
                <a:cubicBezTo>
                  <a:pt x="377" y="211"/>
                  <a:pt x="370" y="218"/>
                  <a:pt x="362" y="218"/>
                </a:cubicBezTo>
                <a:close/>
                <a:moveTo>
                  <a:pt x="362" y="175"/>
                </a:moveTo>
                <a:lnTo>
                  <a:pt x="362" y="175"/>
                </a:lnTo>
                <a:cubicBezTo>
                  <a:pt x="354" y="175"/>
                  <a:pt x="347" y="168"/>
                  <a:pt x="347" y="160"/>
                </a:cubicBezTo>
                <a:cubicBezTo>
                  <a:pt x="347" y="151"/>
                  <a:pt x="354" y="144"/>
                  <a:pt x="362" y="144"/>
                </a:cubicBezTo>
                <a:cubicBezTo>
                  <a:pt x="370" y="144"/>
                  <a:pt x="377" y="151"/>
                  <a:pt x="377" y="160"/>
                </a:cubicBezTo>
                <a:cubicBezTo>
                  <a:pt x="377" y="168"/>
                  <a:pt x="370" y="175"/>
                  <a:pt x="362" y="175"/>
                </a:cubicBezTo>
                <a:close/>
                <a:moveTo>
                  <a:pt x="229" y="308"/>
                </a:moveTo>
                <a:cubicBezTo>
                  <a:pt x="229" y="356"/>
                  <a:pt x="269" y="396"/>
                  <a:pt x="317" y="396"/>
                </a:cubicBezTo>
                <a:cubicBezTo>
                  <a:pt x="366" y="396"/>
                  <a:pt x="405" y="356"/>
                  <a:pt x="405" y="308"/>
                </a:cubicBezTo>
                <a:lnTo>
                  <a:pt x="405" y="266"/>
                </a:lnTo>
                <a:lnTo>
                  <a:pt x="229" y="266"/>
                </a:lnTo>
                <a:lnTo>
                  <a:pt x="229" y="308"/>
                </a:lnTo>
                <a:close/>
                <a:moveTo>
                  <a:pt x="289" y="441"/>
                </a:moveTo>
                <a:cubicBezTo>
                  <a:pt x="292" y="441"/>
                  <a:pt x="294" y="444"/>
                  <a:pt x="294" y="447"/>
                </a:cubicBezTo>
                <a:lnTo>
                  <a:pt x="294" y="442"/>
                </a:lnTo>
                <a:cubicBezTo>
                  <a:pt x="292" y="441"/>
                  <a:pt x="290" y="441"/>
                  <a:pt x="289" y="441"/>
                </a:cubicBezTo>
                <a:close/>
                <a:moveTo>
                  <a:pt x="339" y="448"/>
                </a:moveTo>
                <a:cubicBezTo>
                  <a:pt x="339" y="445"/>
                  <a:pt x="341" y="443"/>
                  <a:pt x="343" y="442"/>
                </a:cubicBezTo>
                <a:cubicBezTo>
                  <a:pt x="342" y="442"/>
                  <a:pt x="340" y="442"/>
                  <a:pt x="339" y="443"/>
                </a:cubicBezTo>
                <a:lnTo>
                  <a:pt x="339" y="448"/>
                </a:lnTo>
                <a:close/>
                <a:moveTo>
                  <a:pt x="425" y="265"/>
                </a:moveTo>
                <a:lnTo>
                  <a:pt x="425" y="266"/>
                </a:lnTo>
                <a:lnTo>
                  <a:pt x="425" y="312"/>
                </a:lnTo>
                <a:cubicBezTo>
                  <a:pt x="425" y="367"/>
                  <a:pt x="388" y="411"/>
                  <a:pt x="338" y="419"/>
                </a:cubicBezTo>
                <a:cubicBezTo>
                  <a:pt x="332" y="420"/>
                  <a:pt x="326" y="421"/>
                  <a:pt x="319" y="421"/>
                </a:cubicBezTo>
                <a:cubicBezTo>
                  <a:pt x="311" y="421"/>
                  <a:pt x="303" y="420"/>
                  <a:pt x="295" y="418"/>
                </a:cubicBezTo>
                <a:cubicBezTo>
                  <a:pt x="245" y="408"/>
                  <a:pt x="206" y="363"/>
                  <a:pt x="206" y="312"/>
                </a:cubicBezTo>
                <a:lnTo>
                  <a:pt x="206" y="266"/>
                </a:lnTo>
                <a:lnTo>
                  <a:pt x="183" y="266"/>
                </a:lnTo>
                <a:lnTo>
                  <a:pt x="183" y="312"/>
                </a:lnTo>
                <a:cubicBezTo>
                  <a:pt x="183" y="373"/>
                  <a:pt x="229" y="426"/>
                  <a:pt x="289" y="440"/>
                </a:cubicBezTo>
                <a:cubicBezTo>
                  <a:pt x="289" y="440"/>
                  <a:pt x="289" y="441"/>
                  <a:pt x="289" y="441"/>
                </a:cubicBezTo>
                <a:cubicBezTo>
                  <a:pt x="290" y="441"/>
                  <a:pt x="292" y="441"/>
                  <a:pt x="294" y="442"/>
                </a:cubicBezTo>
                <a:lnTo>
                  <a:pt x="294" y="447"/>
                </a:lnTo>
                <a:lnTo>
                  <a:pt x="294" y="491"/>
                </a:lnTo>
                <a:lnTo>
                  <a:pt x="294" y="492"/>
                </a:lnTo>
                <a:cubicBezTo>
                  <a:pt x="294" y="496"/>
                  <a:pt x="290" y="500"/>
                  <a:pt x="286" y="500"/>
                </a:cubicBezTo>
                <a:lnTo>
                  <a:pt x="237" y="500"/>
                </a:lnTo>
                <a:cubicBezTo>
                  <a:pt x="221" y="500"/>
                  <a:pt x="207" y="514"/>
                  <a:pt x="207" y="530"/>
                </a:cubicBezTo>
                <a:cubicBezTo>
                  <a:pt x="207" y="547"/>
                  <a:pt x="221" y="561"/>
                  <a:pt x="237" y="561"/>
                </a:cubicBezTo>
                <a:lnTo>
                  <a:pt x="397" y="561"/>
                </a:lnTo>
                <a:cubicBezTo>
                  <a:pt x="414" y="561"/>
                  <a:pt x="427" y="547"/>
                  <a:pt x="427" y="530"/>
                </a:cubicBezTo>
                <a:cubicBezTo>
                  <a:pt x="427" y="514"/>
                  <a:pt x="414" y="500"/>
                  <a:pt x="397" y="500"/>
                </a:cubicBezTo>
                <a:lnTo>
                  <a:pt x="347" y="500"/>
                </a:lnTo>
                <a:cubicBezTo>
                  <a:pt x="342" y="500"/>
                  <a:pt x="339" y="496"/>
                  <a:pt x="339" y="492"/>
                </a:cubicBezTo>
                <a:lnTo>
                  <a:pt x="339" y="491"/>
                </a:lnTo>
                <a:lnTo>
                  <a:pt x="339" y="448"/>
                </a:lnTo>
                <a:lnTo>
                  <a:pt x="339" y="443"/>
                </a:lnTo>
                <a:cubicBezTo>
                  <a:pt x="340" y="442"/>
                  <a:pt x="342" y="442"/>
                  <a:pt x="343" y="442"/>
                </a:cubicBezTo>
                <a:cubicBezTo>
                  <a:pt x="344" y="442"/>
                  <a:pt x="345" y="441"/>
                  <a:pt x="346" y="441"/>
                </a:cubicBezTo>
                <a:cubicBezTo>
                  <a:pt x="346" y="441"/>
                  <a:pt x="346" y="441"/>
                  <a:pt x="346" y="441"/>
                </a:cubicBezTo>
                <a:cubicBezTo>
                  <a:pt x="405" y="429"/>
                  <a:pt x="448" y="377"/>
                  <a:pt x="448" y="312"/>
                </a:cubicBezTo>
                <a:lnTo>
                  <a:pt x="448" y="266"/>
                </a:lnTo>
                <a:lnTo>
                  <a:pt x="448" y="265"/>
                </a:lnTo>
                <a:lnTo>
                  <a:pt x="425" y="265"/>
                </a:lnTo>
                <a:close/>
              </a:path>
            </a:pathLst>
          </a:custGeom>
          <a:solidFill>
            <a:schemeClr val="tx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j-ea"/>
              <a:ea typeface="+mj-ea"/>
              <a:cs typeface="+mn-cs"/>
            </a:endParaRPr>
          </a:p>
        </p:txBody>
      </p:sp>
      <p:sp>
        <p:nvSpPr>
          <p:cNvPr id="19" name="Rectangle 4"/>
          <p:cNvSpPr txBox="1">
            <a:spLocks noChangeArrowheads="1"/>
          </p:cNvSpPr>
          <p:nvPr/>
        </p:nvSpPr>
        <p:spPr bwMode="auto">
          <a:xfrm>
            <a:off x="1346200" y="5708650"/>
            <a:ext cx="5667375" cy="551180"/>
          </a:xfrm>
          <a:prstGeom prst="rect">
            <a:avLst/>
          </a:prstGeom>
          <a:noFill/>
          <a:ln>
            <a:noFill/>
          </a:ln>
          <a:effectLst/>
        </p:spPr>
        <p:txBody>
          <a:bodyPr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dirty="0">
              <a:ln>
                <a:noFill/>
              </a:ln>
              <a:solidFill>
                <a:schemeClr val="accent1"/>
              </a:solidFill>
              <a:effectLst/>
              <a:uLnTx/>
              <a:uFillTx/>
              <a:latin typeface="+mn-ea"/>
              <a:ea typeface="+mn-ea"/>
              <a:cs typeface="+mj-cs"/>
            </a:endParaRPr>
          </a:p>
        </p:txBody>
      </p:sp>
      <p:sp>
        <p:nvSpPr>
          <p:cNvPr id="20" name="Freeform 15"/>
          <p:cNvSpPr/>
          <p:nvPr/>
        </p:nvSpPr>
        <p:spPr>
          <a:xfrm>
            <a:off x="11811000" y="6527800"/>
            <a:ext cx="260350" cy="26193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341" h="342">
                <a:moveTo>
                  <a:pt x="22" y="0"/>
                </a:moveTo>
                <a:lnTo>
                  <a:pt x="319" y="0"/>
                </a:lnTo>
                <a:cubicBezTo>
                  <a:pt x="331" y="0"/>
                  <a:pt x="341" y="10"/>
                  <a:pt x="341" y="23"/>
                </a:cubicBezTo>
                <a:lnTo>
                  <a:pt x="341" y="319"/>
                </a:lnTo>
                <a:cubicBezTo>
                  <a:pt x="341" y="332"/>
                  <a:pt x="331" y="342"/>
                  <a:pt x="319" y="342"/>
                </a:cubicBezTo>
                <a:lnTo>
                  <a:pt x="22" y="342"/>
                </a:lnTo>
                <a:cubicBezTo>
                  <a:pt x="10" y="342"/>
                  <a:pt x="0" y="332"/>
                  <a:pt x="0" y="319"/>
                </a:cubicBezTo>
                <a:lnTo>
                  <a:pt x="0" y="23"/>
                </a:lnTo>
                <a:cubicBezTo>
                  <a:pt x="0" y="10"/>
                  <a:pt x="10" y="0"/>
                  <a:pt x="22" y="0"/>
                </a:cubicBezTo>
                <a:close/>
              </a:path>
            </a:pathLst>
          </a:custGeom>
          <a:solidFill>
            <a:schemeClr val="tx2"/>
          </a:solidFill>
          <a:ln w="9525">
            <a:noFill/>
          </a:ln>
        </p:spPr>
        <p:txBody>
          <a:bodyPr/>
          <a:lstStyle/>
          <a:p>
            <a:endParaRPr lang="zh-CN" altLang="en-US"/>
          </a:p>
        </p:txBody>
      </p:sp>
      <p:sp>
        <p:nvSpPr>
          <p:cNvPr id="21" name="Freeform 16"/>
          <p:cNvSpPr/>
          <p:nvPr/>
        </p:nvSpPr>
        <p:spPr>
          <a:xfrm>
            <a:off x="11544300" y="6257925"/>
            <a:ext cx="258763" cy="26035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341" h="342">
                <a:moveTo>
                  <a:pt x="22" y="0"/>
                </a:moveTo>
                <a:lnTo>
                  <a:pt x="319" y="0"/>
                </a:lnTo>
                <a:cubicBezTo>
                  <a:pt x="331" y="0"/>
                  <a:pt x="341" y="10"/>
                  <a:pt x="341" y="22"/>
                </a:cubicBezTo>
                <a:lnTo>
                  <a:pt x="341" y="319"/>
                </a:lnTo>
                <a:cubicBezTo>
                  <a:pt x="341" y="331"/>
                  <a:pt x="331" y="342"/>
                  <a:pt x="319" y="342"/>
                </a:cubicBezTo>
                <a:lnTo>
                  <a:pt x="22" y="342"/>
                </a:lnTo>
                <a:cubicBezTo>
                  <a:pt x="10" y="342"/>
                  <a:pt x="0" y="331"/>
                  <a:pt x="0" y="319"/>
                </a:cubicBezTo>
                <a:lnTo>
                  <a:pt x="0" y="22"/>
                </a:lnTo>
                <a:cubicBezTo>
                  <a:pt x="0" y="10"/>
                  <a:pt x="10" y="0"/>
                  <a:pt x="22" y="0"/>
                </a:cubicBezTo>
                <a:close/>
              </a:path>
            </a:pathLst>
          </a:custGeom>
          <a:solidFill>
            <a:schemeClr val="bg1"/>
          </a:solidFill>
          <a:ln w="9525">
            <a:noFill/>
          </a:ln>
        </p:spPr>
        <p:txBody>
          <a:bodyPr/>
          <a:lstStyle/>
          <a:p>
            <a:endParaRPr lang="zh-CN" altLang="en-US"/>
          </a:p>
        </p:txBody>
      </p:sp>
      <p:sp>
        <p:nvSpPr>
          <p:cNvPr id="22" name="Freeform 17"/>
          <p:cNvSpPr/>
          <p:nvPr/>
        </p:nvSpPr>
        <p:spPr>
          <a:xfrm>
            <a:off x="11812588" y="5995988"/>
            <a:ext cx="261937" cy="261937"/>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342" h="341">
                <a:moveTo>
                  <a:pt x="23" y="0"/>
                </a:moveTo>
                <a:lnTo>
                  <a:pt x="319" y="0"/>
                </a:lnTo>
                <a:cubicBezTo>
                  <a:pt x="332" y="0"/>
                  <a:pt x="342" y="10"/>
                  <a:pt x="342" y="22"/>
                </a:cubicBezTo>
                <a:lnTo>
                  <a:pt x="342" y="319"/>
                </a:lnTo>
                <a:cubicBezTo>
                  <a:pt x="342" y="331"/>
                  <a:pt x="332" y="341"/>
                  <a:pt x="319" y="341"/>
                </a:cubicBezTo>
                <a:lnTo>
                  <a:pt x="23" y="341"/>
                </a:lnTo>
                <a:cubicBezTo>
                  <a:pt x="10" y="341"/>
                  <a:pt x="0" y="331"/>
                  <a:pt x="0" y="319"/>
                </a:cubicBezTo>
                <a:lnTo>
                  <a:pt x="0" y="22"/>
                </a:lnTo>
                <a:cubicBezTo>
                  <a:pt x="0" y="10"/>
                  <a:pt x="10" y="0"/>
                  <a:pt x="23" y="0"/>
                </a:cubicBezTo>
                <a:close/>
              </a:path>
            </a:pathLst>
          </a:custGeom>
          <a:solidFill>
            <a:schemeClr val="accent1"/>
          </a:solidFill>
          <a:ln w="9525">
            <a:noFill/>
          </a:ln>
        </p:spPr>
        <p:txBody>
          <a:bodyPr/>
          <a:lstStyle/>
          <a:p>
            <a:endParaRPr lang="zh-CN" altLang="en-US"/>
          </a:p>
        </p:txBody>
      </p:sp>
      <p:sp>
        <p:nvSpPr>
          <p:cNvPr id="23" name="Freeform 18"/>
          <p:cNvSpPr/>
          <p:nvPr/>
        </p:nvSpPr>
        <p:spPr>
          <a:xfrm>
            <a:off x="11274425" y="6527800"/>
            <a:ext cx="258763" cy="26193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341" h="342">
                <a:moveTo>
                  <a:pt x="22" y="0"/>
                </a:moveTo>
                <a:lnTo>
                  <a:pt x="319" y="0"/>
                </a:lnTo>
                <a:cubicBezTo>
                  <a:pt x="331" y="0"/>
                  <a:pt x="341" y="10"/>
                  <a:pt x="341" y="23"/>
                </a:cubicBezTo>
                <a:lnTo>
                  <a:pt x="341" y="319"/>
                </a:lnTo>
                <a:cubicBezTo>
                  <a:pt x="341" y="332"/>
                  <a:pt x="331" y="342"/>
                  <a:pt x="319" y="342"/>
                </a:cubicBezTo>
                <a:lnTo>
                  <a:pt x="22" y="342"/>
                </a:lnTo>
                <a:cubicBezTo>
                  <a:pt x="10" y="342"/>
                  <a:pt x="0" y="332"/>
                  <a:pt x="0" y="319"/>
                </a:cubicBezTo>
                <a:lnTo>
                  <a:pt x="0" y="23"/>
                </a:lnTo>
                <a:cubicBezTo>
                  <a:pt x="0" y="10"/>
                  <a:pt x="10" y="0"/>
                  <a:pt x="22" y="0"/>
                </a:cubicBezTo>
                <a:close/>
              </a:path>
            </a:pathLst>
          </a:custGeom>
          <a:solidFill>
            <a:schemeClr val="tx1"/>
          </a:solidFill>
          <a:ln w="9525">
            <a:noFill/>
          </a:ln>
        </p:spPr>
        <p:txBody>
          <a:bodyPr/>
          <a:lstStyle/>
          <a:p>
            <a:endParaRPr lang="zh-CN" altLang="en-US"/>
          </a:p>
        </p:txBody>
      </p:sp>
      <p:pic>
        <p:nvPicPr>
          <p:cNvPr id="2" name="党政.mp3">
            <a:hlinkClick r:id="" action="ppaction://media"/>
          </p:cNvPr>
          <p:cNvPicPr>
            <a:picLocks noRot="1" noChangeAspect="1"/>
          </p:cNvPicPr>
          <p:nvPr>
            <a:audioFile r:link="rId3"/>
            <p:extLst>
              <p:ext uri="{DAA4B4D4-6D71-4841-9C94-3DE7FCFB9230}">
                <p14:media xmlns:p14="http://schemas.microsoft.com/office/powerpoint/2010/main" r:link="rId2"/>
              </p:ext>
            </p:extLst>
          </p:nvPr>
        </p:nvPicPr>
        <p:blipFill>
          <a:blip r:embed="rId8"/>
          <a:stretch>
            <a:fillRect/>
          </a:stretch>
        </p:blipFill>
        <p:spPr>
          <a:xfrm>
            <a:off x="12352338" y="6129338"/>
            <a:ext cx="609600" cy="609600"/>
          </a:xfrm>
          <a:prstGeom prst="rect">
            <a:avLst/>
          </a:prstGeom>
          <a:noFill/>
          <a:ln w="9525">
            <a:noFill/>
          </a:ln>
        </p:spPr>
      </p:pic>
      <p:sp>
        <p:nvSpPr>
          <p:cNvPr id="3" name="文本框 2"/>
          <p:cNvSpPr txBox="1"/>
          <p:nvPr>
            <p:custDataLst>
              <p:tags r:id="rId4"/>
            </p:custDataLst>
          </p:nvPr>
        </p:nvSpPr>
        <p:spPr>
          <a:xfrm>
            <a:off x="1348446" y="3418814"/>
            <a:ext cx="9066619" cy="765175"/>
          </a:xfrm>
          <a:prstGeom prst="rect">
            <a:avLst/>
          </a:prstGeom>
          <a:noFill/>
        </p:spPr>
        <p:txBody>
          <a:bodyPr wrap="square" rtlCol="0">
            <a:noAutofit/>
          </a:bodyPr>
          <a:lstStyle/>
          <a:p>
            <a:pPr algn="ctr"/>
            <a:r>
              <a:rPr lang="zh-CN" altLang="en-US" sz="3600" spc="300" noProof="1">
                <a:solidFill>
                  <a:schemeClr val="bg2"/>
                </a:solidFill>
                <a:latin typeface="+mj-ea"/>
                <a:ea typeface="+mj-ea"/>
                <a:cs typeface="+mn-cs"/>
              </a:rPr>
              <a:t>安徽工程大学保卫处丨城东新区派出所</a:t>
            </a:r>
          </a:p>
        </p:txBody>
      </p:sp>
      <p:pic>
        <p:nvPicPr>
          <p:cNvPr id="7" name="图片 5" descr="IMG_256"/>
          <p:cNvPicPr>
            <a:picLocks noChangeAspect="1"/>
          </p:cNvPicPr>
          <p:nvPr>
            <p:custDataLst>
              <p:tags r:id="rId5"/>
            </p:custDataLst>
          </p:nvPr>
        </p:nvPicPr>
        <p:blipFill>
          <a:blip r:embed="rId9"/>
          <a:stretch>
            <a:fillRect/>
          </a:stretch>
        </p:blipFill>
        <p:spPr>
          <a:xfrm>
            <a:off x="-22860" y="29845"/>
            <a:ext cx="12219305" cy="3401060"/>
          </a:xfrm>
          <a:prstGeom prst="rect">
            <a:avLst/>
          </a:prstGeom>
          <a:noFill/>
          <a:ln w="9525">
            <a:noFill/>
          </a:ln>
        </p:spPr>
      </p:pic>
    </p:spTree>
  </p:cSld>
  <p:clrMapOvr>
    <a:masterClrMapping/>
  </p:clrMapOvr>
  <p:transition spd="slow" advTm="768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15"/>
                                        </p:tgtEl>
                                        <p:attrNameLst>
                                          <p:attrName>style.visibility</p:attrName>
                                        </p:attrNameLst>
                                      </p:cBhvr>
                                      <p:to>
                                        <p:strVal val="visible"/>
                                      </p:to>
                                    </p:set>
                                    <p:anim by="(-#ppt_w*2)" calcmode="lin" valueType="num">
                                      <p:cBhvr rctx="PPT">
                                        <p:cTn id="19" dur="500" autoRev="1" fill="hold">
                                          <p:stCondLst>
                                            <p:cond delay="0"/>
                                          </p:stCondLst>
                                        </p:cTn>
                                        <p:tgtEl>
                                          <p:spTgt spid="15"/>
                                        </p:tgtEl>
                                        <p:attrNameLst>
                                          <p:attrName>ppt_w</p:attrName>
                                        </p:attrNameLst>
                                      </p:cBhvr>
                                    </p:anim>
                                    <p:anim by="(#ppt_w*0.50)" calcmode="lin" valueType="num">
                                      <p:cBhvr>
                                        <p:cTn id="20" dur="500" decel="50000" autoRev="1" fill="hold">
                                          <p:stCondLst>
                                            <p:cond delay="0"/>
                                          </p:stCondLst>
                                        </p:cTn>
                                        <p:tgtEl>
                                          <p:spTgt spid="15"/>
                                        </p:tgtEl>
                                        <p:attrNameLst>
                                          <p:attrName>ppt_x</p:attrName>
                                        </p:attrNameLst>
                                      </p:cBhvr>
                                    </p:anim>
                                    <p:anim from="(-#ppt_h/2)" to="(#ppt_y)" calcmode="lin" valueType="num">
                                      <p:cBhvr>
                                        <p:cTn id="21" dur="1000" fill="hold">
                                          <p:stCondLst>
                                            <p:cond delay="0"/>
                                          </p:stCondLst>
                                        </p:cTn>
                                        <p:tgtEl>
                                          <p:spTgt spid="15"/>
                                        </p:tgtEl>
                                        <p:attrNameLst>
                                          <p:attrName>ppt_y</p:attrName>
                                        </p:attrNameLst>
                                      </p:cBhvr>
                                    </p:anim>
                                    <p:animRot by="21600000">
                                      <p:cBhvr>
                                        <p:cTn id="22" dur="1000" fill="hold">
                                          <p:stCondLst>
                                            <p:cond delay="0"/>
                                          </p:stCondLst>
                                        </p:cTn>
                                        <p:tgtEl>
                                          <p:spTgt spid="15"/>
                                        </p:tgtEl>
                                        <p:attrNameLst>
                                          <p:attrName>r</p:attrName>
                                        </p:attrNameLst>
                                      </p:cBhvr>
                                    </p:animRot>
                                  </p:childTnLst>
                                </p:cTn>
                              </p:par>
                            </p:childTnLst>
                          </p:cTn>
                        </p:par>
                        <p:par>
                          <p:cTn id="23" fill="hold">
                            <p:stCondLst>
                              <p:cond delay="2700"/>
                            </p:stCondLst>
                            <p:childTnLst>
                              <p:par>
                                <p:cTn id="24" presetID="2" presetClass="entr" presetSubtype="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par>
                          <p:cTn id="28" fill="hold">
                            <p:stCondLst>
                              <p:cond delay="32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700"/>
                            </p:stCondLst>
                            <p:childTnLst>
                              <p:par>
                                <p:cTn id="33" presetID="2" presetClass="entr" presetSubtype="9"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1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2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3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repeatCount="indefinite" fill="remove" display="0">
                  <p:stCondLst>
                    <p:cond delay="indefinite"/>
                  </p:stCondLst>
                  <p:endCondLst>
                    <p:cond evt="onStopAudio" delay="0">
                      <p:tgtEl>
                        <p:sldTgt/>
                      </p:tgtEl>
                    </p:cond>
                  </p:endCondLst>
                </p:cTn>
                <p:tgtEl>
                  <p:spTgt spid="2"/>
                </p:tgtEl>
              </p:cMediaNode>
            </p:audio>
          </p:childTnLst>
        </p:cTn>
      </p:par>
    </p:tnLst>
    <p:bldLst>
      <p:bldP spid="15" grpId="0"/>
      <p:bldP spid="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481013" y="155575"/>
            <a:ext cx="8208962" cy="584200"/>
          </a:xfrm>
          <a:prstGeom prst="rect">
            <a:avLst/>
          </a:prstGeom>
          <a:noFill/>
          <a:ln w="9525">
            <a:noFill/>
          </a:ln>
        </p:spPr>
        <p:txBody>
          <a:bodyPr anchor="t" anchorCtr="0">
            <a:spAutoFit/>
          </a:bodyPr>
          <a:lstStyle/>
          <a:p>
            <a:r>
              <a:rPr lang="zh-CN" altLang="en-US" sz="3200" b="1" dirty="0">
                <a:solidFill>
                  <a:srgbClr val="2A495A"/>
                </a:solidFill>
                <a:latin typeface="微软雅黑" panose="020B0503020204020204" pitchFamily="34" charset="-122"/>
                <a:ea typeface="微软雅黑" panose="020B0503020204020204" pitchFamily="34" charset="-122"/>
              </a:rPr>
              <a:t>骗术</a:t>
            </a:r>
            <a:r>
              <a:rPr lang="en-US" altLang="zh-CN" sz="3200" b="1" dirty="0">
                <a:solidFill>
                  <a:srgbClr val="2A495A"/>
                </a:solidFill>
                <a:latin typeface="微软雅黑" panose="020B0503020204020204" pitchFamily="34" charset="-122"/>
                <a:ea typeface="微软雅黑" panose="020B0503020204020204" pitchFamily="34" charset="-122"/>
              </a:rPr>
              <a:t>4</a:t>
            </a:r>
            <a:r>
              <a:rPr lang="zh-CN" altLang="en-US" sz="3200" b="1" dirty="0">
                <a:solidFill>
                  <a:srgbClr val="2A495A"/>
                </a:solidFill>
                <a:latin typeface="微软雅黑" panose="020B0503020204020204" pitchFamily="34" charset="-122"/>
                <a:ea typeface="微软雅黑" panose="020B0503020204020204" pitchFamily="34" charset="-122"/>
              </a:rPr>
              <a:t>：买卖游戏账号、装备诈骗</a:t>
            </a:r>
          </a:p>
        </p:txBody>
      </p:sp>
      <p:sp>
        <p:nvSpPr>
          <p:cNvPr id="7" name="矩形 6"/>
          <p:cNvSpPr/>
          <p:nvPr/>
        </p:nvSpPr>
        <p:spPr bwMode="auto">
          <a:xfrm>
            <a:off x="199975" y="1405255"/>
            <a:ext cx="11315750" cy="505460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a:xfrm>
            <a:off x="4636371" y="1405256"/>
            <a:ext cx="7195820" cy="5054600"/>
          </a:xfrm>
          <a:prstGeom prst="rect">
            <a:avLst/>
          </a:prstGeom>
          <a:solidFill>
            <a:schemeClr val="accent5">
              <a:lumMod val="20000"/>
              <a:lumOff val="80000"/>
            </a:schemeClr>
          </a:solidFill>
        </p:spPr>
        <p:txBody>
          <a:bodyPr wrap="square">
            <a:noAutofit/>
          </a:body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sz="2000" b="1" dirty="0"/>
              <a:t>       </a:t>
            </a:r>
            <a:r>
              <a:rPr sz="2000" b="1" dirty="0"/>
              <a:t>2024年3月12日</a:t>
            </a:r>
            <a:r>
              <a:rPr lang="zh-CN" sz="2000" b="1" dirty="0"/>
              <a:t>安徽工程大学化环学院</a:t>
            </a:r>
            <a:r>
              <a:rPr sz="2000" b="1" dirty="0"/>
              <a:t>发生一起电信网络诈骗案。报警人称：昨晚21时</a:t>
            </a:r>
            <a:r>
              <a:rPr lang="en-US" sz="2000" b="1" dirty="0"/>
              <a:t>xx</a:t>
            </a:r>
            <a:r>
              <a:rPr sz="2000" b="1" dirty="0"/>
              <a:t>在宿舍里玩“</a:t>
            </a:r>
            <a:r>
              <a:rPr sz="2000" b="1" dirty="0">
                <a:solidFill>
                  <a:srgbClr val="FF0000"/>
                </a:solidFill>
              </a:rPr>
              <a:t>率土之滨</a:t>
            </a:r>
            <a:r>
              <a:rPr sz="2000" b="1" dirty="0"/>
              <a:t>”，有人在游戏里</a:t>
            </a:r>
            <a:r>
              <a:rPr sz="2000" b="1" dirty="0">
                <a:solidFill>
                  <a:srgbClr val="FF0000"/>
                </a:solidFill>
              </a:rPr>
              <a:t>私信问游戏账号卖不卖</a:t>
            </a:r>
            <a:r>
              <a:rPr sz="2000" b="1" dirty="0"/>
              <a:t>，</a:t>
            </a:r>
            <a:r>
              <a:rPr lang="zh-CN" sz="2000" b="1" dirty="0"/>
              <a:t>学生同意售卖游戏账号后，</a:t>
            </a:r>
            <a:r>
              <a:rPr sz="2000" b="1" dirty="0"/>
              <a:t>对方</a:t>
            </a:r>
            <a:r>
              <a:rPr lang="zh-CN" sz="2000" b="1" dirty="0"/>
              <a:t>让其</a:t>
            </a:r>
            <a:r>
              <a:rPr lang="zh-CN" sz="2000" b="1" dirty="0">
                <a:solidFill>
                  <a:srgbClr val="FF0000"/>
                </a:solidFill>
              </a:rPr>
              <a:t>添加</a:t>
            </a:r>
            <a:r>
              <a:rPr sz="2000" b="1" dirty="0">
                <a:solidFill>
                  <a:srgbClr val="FF0000"/>
                </a:solidFill>
              </a:rPr>
              <a:t>QQ</a:t>
            </a:r>
            <a:r>
              <a:rPr sz="2000" b="1" dirty="0"/>
              <a:t>为好友，在QQ上双方谈好以880元的价格购买游戏账号，报警人让对方在官方平台上交易，</a:t>
            </a:r>
            <a:r>
              <a:rPr lang="zh-CN" altLang="en-US" sz="2000" b="1" dirty="0"/>
              <a:t>但</a:t>
            </a:r>
            <a:r>
              <a:rPr sz="2000" b="1" dirty="0" err="1"/>
              <a:t>对方说比较急就发了个</a:t>
            </a:r>
            <a:r>
              <a:rPr sz="2000" b="1" dirty="0" err="1">
                <a:solidFill>
                  <a:srgbClr val="FF0000"/>
                </a:solidFill>
              </a:rPr>
              <a:t>链接</a:t>
            </a:r>
            <a:r>
              <a:rPr lang="en-US" sz="2000" b="1" dirty="0"/>
              <a:t>(</a:t>
            </a:r>
            <a:r>
              <a:rPr sz="2000" b="1" dirty="0"/>
              <a:t>https://jlb2.lifazhi.top/index.asp)</a:t>
            </a:r>
            <a:r>
              <a:rPr sz="2000" b="1" dirty="0" err="1"/>
              <a:t>让其在这</a:t>
            </a:r>
            <a:r>
              <a:rPr lang="zh-CN" sz="2000" b="1" dirty="0" err="1"/>
              <a:t>里</a:t>
            </a:r>
            <a:r>
              <a:rPr sz="2000" b="1" dirty="0" err="1"/>
              <a:t>交易。点击</a:t>
            </a:r>
            <a:r>
              <a:rPr lang="zh-CN" altLang="en-US" sz="2000" b="1" dirty="0"/>
              <a:t>链接后</a:t>
            </a:r>
            <a:r>
              <a:rPr sz="2000" b="1" dirty="0"/>
              <a:t>进入“</a:t>
            </a:r>
            <a:r>
              <a:rPr sz="2000" b="1" dirty="0">
                <a:solidFill>
                  <a:srgbClr val="FF0000"/>
                </a:solidFill>
              </a:rPr>
              <a:t>文鑫淘</a:t>
            </a:r>
            <a:r>
              <a:rPr sz="2000" b="1" dirty="0"/>
              <a:t>”游戏账号交易平台，对方让其在这上面创建定单并把游戏账号挂在上面，</a:t>
            </a:r>
            <a:r>
              <a:rPr lang="zh-CN" sz="2000" b="1" dirty="0"/>
              <a:t>之后对方</a:t>
            </a:r>
            <a:r>
              <a:rPr sz="2000" b="1" dirty="0"/>
              <a:t>在QQ上发了一张付款880元的截图，</a:t>
            </a:r>
            <a:r>
              <a:rPr lang="zh-CN" sz="2000" b="1" dirty="0"/>
              <a:t>该同学</a:t>
            </a:r>
            <a:r>
              <a:rPr sz="2000" b="1" dirty="0"/>
              <a:t>在平台上提现时显示</a:t>
            </a:r>
            <a:r>
              <a:rPr sz="2000" b="1" dirty="0">
                <a:solidFill>
                  <a:srgbClr val="FF0000"/>
                </a:solidFill>
              </a:rPr>
              <a:t>操作不当导致资金冻结，需要充值相同的资金解冻</a:t>
            </a:r>
            <a:r>
              <a:rPr sz="2000" b="1" dirty="0"/>
              <a:t>并给了一个二维码。</a:t>
            </a:r>
            <a:r>
              <a:rPr lang="zh-CN" sz="2000" b="1" dirty="0"/>
              <a:t>该同学随即</a:t>
            </a:r>
            <a:r>
              <a:rPr sz="2000" b="1" dirty="0"/>
              <a:t>扫码支付了880元</a:t>
            </a:r>
            <a:r>
              <a:rPr lang="zh-CN" sz="2000" b="1" dirty="0"/>
              <a:t>，</a:t>
            </a:r>
            <a:r>
              <a:rPr sz="2000" b="1" dirty="0"/>
              <a:t>平台上还是显示操作不当导致资金冻结，解冻需要3520元</a:t>
            </a:r>
            <a:r>
              <a:rPr lang="zh-CN" sz="2000" b="1" dirty="0"/>
              <a:t>，该同学又</a:t>
            </a:r>
            <a:r>
              <a:rPr sz="2000" b="1" dirty="0"/>
              <a:t>支付了3520元，平台上还是显示操作失误，其感觉被骗遂报警。</a:t>
            </a:r>
          </a:p>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sz="2000" b="1" dirty="0">
                <a:solidFill>
                  <a:srgbClr val="FF0000"/>
                </a:solidFill>
              </a:rPr>
              <a:t>三次转账共计</a:t>
            </a:r>
            <a:r>
              <a:rPr sz="2000" b="1" dirty="0">
                <a:solidFill>
                  <a:srgbClr val="FF0000"/>
                </a:solidFill>
              </a:rPr>
              <a:t>损失金额4400元</a:t>
            </a:r>
            <a:r>
              <a:rPr sz="2000" b="1" dirty="0"/>
              <a:t>，作案手段</a:t>
            </a:r>
            <a:r>
              <a:rPr sz="2000" b="1" dirty="0" err="1"/>
              <a:t>谎称购买游戏账号诈骗</a:t>
            </a:r>
            <a:r>
              <a:rPr sz="2000" b="1" dirty="0"/>
              <a:t>。</a:t>
            </a:r>
          </a:p>
        </p:txBody>
      </p:sp>
      <p:sp>
        <p:nvSpPr>
          <p:cNvPr id="9" name="矩形 8"/>
          <p:cNvSpPr/>
          <p:nvPr/>
        </p:nvSpPr>
        <p:spPr>
          <a:xfrm>
            <a:off x="7178675" y="575203"/>
            <a:ext cx="2088058" cy="534988"/>
          </a:xfrm>
          <a:prstGeom prst="rect">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grpSp>
        <p:nvGrpSpPr>
          <p:cNvPr id="2" name="组合 2"/>
          <p:cNvGrpSpPr/>
          <p:nvPr/>
        </p:nvGrpSpPr>
        <p:grpSpPr>
          <a:xfrm>
            <a:off x="6813550" y="611826"/>
            <a:ext cx="3974533" cy="613724"/>
            <a:chOff x="6235085" y="614707"/>
            <a:chExt cx="9027700" cy="982833"/>
          </a:xfrm>
        </p:grpSpPr>
        <p:sp>
          <p:nvSpPr>
            <p:cNvPr id="26632" name="矩形 10"/>
            <p:cNvSpPr/>
            <p:nvPr/>
          </p:nvSpPr>
          <p:spPr>
            <a:xfrm>
              <a:off x="7766186" y="614707"/>
              <a:ext cx="7496599" cy="572990"/>
            </a:xfrm>
            <a:prstGeom prst="rect">
              <a:avLst/>
            </a:prstGeom>
            <a:noFill/>
            <a:ln w="9525">
              <a:noFill/>
            </a:ln>
          </p:spPr>
          <p:txBody>
            <a:bodyPr wrap="square" anchor="t" anchorCtr="0"/>
            <a:lstStyle/>
            <a:p>
              <a:r>
                <a:rPr lang="zh-CN" altLang="en-US" sz="2400" b="1" dirty="0">
                  <a:solidFill>
                    <a:schemeClr val="accent2"/>
                  </a:solidFill>
                  <a:latin typeface="微软雅黑" panose="020B0503020204020204" pitchFamily="34" charset="-122"/>
                  <a:ea typeface="微软雅黑" panose="020B0503020204020204" pitchFamily="34" charset="-122"/>
                </a:rPr>
                <a:t>案例写真</a:t>
              </a:r>
            </a:p>
          </p:txBody>
        </p:sp>
        <p:grpSp>
          <p:nvGrpSpPr>
            <p:cNvPr id="26633" name="组合 13"/>
            <p:cNvGrpSpPr/>
            <p:nvPr/>
          </p:nvGrpSpPr>
          <p:grpSpPr>
            <a:xfrm>
              <a:off x="6235085" y="1163572"/>
              <a:ext cx="5430117" cy="433968"/>
              <a:chOff x="1381389" y="1216607"/>
              <a:chExt cx="5430117" cy="433968"/>
            </a:xfrm>
          </p:grpSpPr>
          <p:sp>
            <p:nvSpPr>
              <p:cNvPr id="26634" name="椭圆 14"/>
              <p:cNvSpPr/>
              <p:nvPr/>
            </p:nvSpPr>
            <p:spPr>
              <a:xfrm>
                <a:off x="1381389" y="1240733"/>
                <a:ext cx="409844" cy="409842"/>
              </a:xfrm>
              <a:prstGeom prst="ellipse">
                <a:avLst/>
              </a:prstGeom>
              <a:solidFill>
                <a:schemeClr val="accent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26635" name="Freeform 5"/>
              <p:cNvSpPr>
                <a:spLocks noEditPoints="1"/>
              </p:cNvSpPr>
              <p:nvPr/>
            </p:nvSpPr>
            <p:spPr>
              <a:xfrm>
                <a:off x="6510077" y="1216607"/>
                <a:ext cx="301429" cy="24923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53" h="1464">
                    <a:moveTo>
                      <a:pt x="487" y="542"/>
                    </a:moveTo>
                    <a:lnTo>
                      <a:pt x="1638" y="542"/>
                    </a:lnTo>
                    <a:lnTo>
                      <a:pt x="1638" y="1348"/>
                    </a:lnTo>
                    <a:lnTo>
                      <a:pt x="487" y="1348"/>
                    </a:lnTo>
                    <a:lnTo>
                      <a:pt x="487" y="542"/>
                    </a:lnTo>
                    <a:close/>
                    <a:moveTo>
                      <a:pt x="741" y="890"/>
                    </a:moveTo>
                    <a:cubicBezTo>
                      <a:pt x="801" y="890"/>
                      <a:pt x="850" y="841"/>
                      <a:pt x="850" y="781"/>
                    </a:cubicBezTo>
                    <a:cubicBezTo>
                      <a:pt x="850" y="721"/>
                      <a:pt x="801" y="672"/>
                      <a:pt x="741" y="672"/>
                    </a:cubicBezTo>
                    <a:cubicBezTo>
                      <a:pt x="680" y="672"/>
                      <a:pt x="632" y="721"/>
                      <a:pt x="632" y="781"/>
                    </a:cubicBezTo>
                    <a:cubicBezTo>
                      <a:pt x="632" y="841"/>
                      <a:pt x="680" y="890"/>
                      <a:pt x="741" y="890"/>
                    </a:cubicBezTo>
                    <a:close/>
                    <a:moveTo>
                      <a:pt x="1411" y="854"/>
                    </a:moveTo>
                    <a:lnTo>
                      <a:pt x="1319" y="885"/>
                    </a:lnTo>
                    <a:lnTo>
                      <a:pt x="1239" y="734"/>
                    </a:lnTo>
                    <a:lnTo>
                      <a:pt x="981" y="1106"/>
                    </a:lnTo>
                    <a:lnTo>
                      <a:pt x="843" y="1017"/>
                    </a:lnTo>
                    <a:lnTo>
                      <a:pt x="626" y="1253"/>
                    </a:lnTo>
                    <a:lnTo>
                      <a:pt x="1534" y="1253"/>
                    </a:lnTo>
                    <a:lnTo>
                      <a:pt x="1411" y="854"/>
                    </a:lnTo>
                    <a:close/>
                    <a:moveTo>
                      <a:pt x="149" y="562"/>
                    </a:moveTo>
                    <a:lnTo>
                      <a:pt x="372" y="476"/>
                    </a:lnTo>
                    <a:lnTo>
                      <a:pt x="372" y="1142"/>
                    </a:lnTo>
                    <a:lnTo>
                      <a:pt x="149" y="562"/>
                    </a:lnTo>
                    <a:close/>
                    <a:moveTo>
                      <a:pt x="1330" y="427"/>
                    </a:moveTo>
                    <a:lnTo>
                      <a:pt x="500" y="427"/>
                    </a:lnTo>
                    <a:lnTo>
                      <a:pt x="1223" y="149"/>
                    </a:lnTo>
                    <a:lnTo>
                      <a:pt x="1330" y="427"/>
                    </a:lnTo>
                    <a:close/>
                    <a:moveTo>
                      <a:pt x="1453" y="427"/>
                    </a:moveTo>
                    <a:lnTo>
                      <a:pt x="1289" y="0"/>
                    </a:lnTo>
                    <a:lnTo>
                      <a:pt x="0" y="496"/>
                    </a:lnTo>
                    <a:lnTo>
                      <a:pt x="372" y="1463"/>
                    </a:lnTo>
                    <a:lnTo>
                      <a:pt x="372" y="1464"/>
                    </a:lnTo>
                    <a:lnTo>
                      <a:pt x="1753" y="1464"/>
                    </a:lnTo>
                    <a:lnTo>
                      <a:pt x="1753" y="427"/>
                    </a:lnTo>
                    <a:lnTo>
                      <a:pt x="1453" y="427"/>
                    </a:lnTo>
                    <a:close/>
                  </a:path>
                </a:pathLst>
              </a:custGeom>
              <a:solidFill>
                <a:schemeClr val="tx2"/>
              </a:solidFill>
              <a:ln w="9525">
                <a:noFill/>
              </a:ln>
            </p:spPr>
            <p:txBody>
              <a:bodyPr/>
              <a:lstStyle/>
              <a:p>
                <a:endParaRPr lang="zh-CN" altLang="en-US"/>
              </a:p>
            </p:txBody>
          </p:sp>
        </p:grpSp>
      </p:grpSp>
      <p:pic>
        <p:nvPicPr>
          <p:cNvPr id="19" name="图片 18"/>
          <p:cNvPicPr>
            <a:picLocks noChangeAspect="1"/>
          </p:cNvPicPr>
          <p:nvPr/>
        </p:nvPicPr>
        <p:blipFill>
          <a:blip r:embed="rId7"/>
          <a:srcRect b="34625"/>
          <a:stretch>
            <a:fillRect/>
          </a:stretch>
        </p:blipFill>
        <p:spPr>
          <a:xfrm>
            <a:off x="6386513" y="531813"/>
            <a:ext cx="877887" cy="842962"/>
          </a:xfrm>
          <a:prstGeom prst="rect">
            <a:avLst/>
          </a:prstGeom>
          <a:noFill/>
          <a:ln w="9525">
            <a:noFill/>
          </a:ln>
        </p:spPr>
      </p:pic>
      <p:pic>
        <p:nvPicPr>
          <p:cNvPr id="26638" name="图片 5" descr="IMG_256"/>
          <p:cNvPicPr>
            <a:picLocks noChangeAspect="1"/>
          </p:cNvPicPr>
          <p:nvPr>
            <p:custDataLst>
              <p:tags r:id="rId1"/>
            </p:custDataLst>
          </p:nvPr>
        </p:nvPicPr>
        <p:blipFill>
          <a:blip r:embed="rId8"/>
          <a:stretch>
            <a:fillRect/>
          </a:stretch>
        </p:blipFill>
        <p:spPr>
          <a:xfrm>
            <a:off x="606839" y="4149724"/>
            <a:ext cx="3633787" cy="2251075"/>
          </a:xfrm>
          <a:prstGeom prst="rect">
            <a:avLst/>
          </a:prstGeom>
          <a:noFill/>
          <a:ln w="9525">
            <a:noFill/>
          </a:ln>
        </p:spPr>
      </p:pic>
      <p:pic>
        <p:nvPicPr>
          <p:cNvPr id="26639" name="图片 2" descr="IMG_256"/>
          <p:cNvPicPr>
            <a:picLocks noChangeAspect="1"/>
          </p:cNvPicPr>
          <p:nvPr>
            <p:custDataLst>
              <p:tags r:id="rId2"/>
            </p:custDataLst>
          </p:nvPr>
        </p:nvPicPr>
        <p:blipFill>
          <a:blip r:embed="rId9"/>
          <a:stretch>
            <a:fillRect/>
          </a:stretch>
        </p:blipFill>
        <p:spPr>
          <a:xfrm>
            <a:off x="292356" y="1405255"/>
            <a:ext cx="4262755" cy="2550795"/>
          </a:xfrm>
          <a:prstGeom prst="rect">
            <a:avLst/>
          </a:prstGeom>
          <a:noFill/>
          <a:ln w="9525">
            <a:noFill/>
          </a:ln>
        </p:spPr>
      </p:pic>
      <p:pic>
        <p:nvPicPr>
          <p:cNvPr id="3" name="图片 3" descr="IMG_256"/>
          <p:cNvPicPr>
            <a:picLocks noChangeAspect="1"/>
          </p:cNvPicPr>
          <p:nvPr>
            <p:custDataLst>
              <p:tags r:id="rId3"/>
            </p:custDataLst>
          </p:nvPr>
        </p:nvPicPr>
        <p:blipFill>
          <a:blip r:embed="rId10"/>
          <a:stretch>
            <a:fillRect/>
          </a:stretch>
        </p:blipFill>
        <p:spPr>
          <a:xfrm>
            <a:off x="10833735" y="26670"/>
            <a:ext cx="1363980" cy="1181100"/>
          </a:xfrm>
          <a:prstGeom prst="rect">
            <a:avLst/>
          </a:prstGeom>
          <a:noFill/>
          <a:ln w="9525">
            <a:noFill/>
          </a:ln>
        </p:spPr>
      </p:pic>
      <p:sp>
        <p:nvSpPr>
          <p:cNvPr id="6" name="文本框 5"/>
          <p:cNvSpPr txBox="1"/>
          <p:nvPr>
            <p:custDataLst>
              <p:tags r:id="rId4"/>
            </p:custDataLst>
          </p:nvPr>
        </p:nvSpPr>
        <p:spPr>
          <a:xfrm>
            <a:off x="5522595" y="5805170"/>
            <a:ext cx="6125845" cy="52197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a:highlight>
                  <a:srgbClr val="FFFF00"/>
                </a:highlight>
                <a:sym typeface="+mn-ea"/>
              </a:rPr>
              <a:t>第三方平台交易+转账验证=诈骗</a:t>
            </a:r>
          </a:p>
        </p:txBody>
      </p:sp>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par>
                          <p:cTn id="20" fill="hold">
                            <p:stCondLst>
                              <p:cond delay="960"/>
                            </p:stCondLst>
                            <p:childTnLst>
                              <p:par>
                                <p:cTn id="21" presetID="4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400"/>
                                        <p:tgtEl>
                                          <p:spTgt spid="19"/>
                                        </p:tgtEl>
                                      </p:cBhvr>
                                    </p:animEffect>
                                    <p:anim calcmode="lin" valueType="num">
                                      <p:cBhvr>
                                        <p:cTn id="24" dur="400" fill="hold"/>
                                        <p:tgtEl>
                                          <p:spTgt spid="19"/>
                                        </p:tgtEl>
                                        <p:attrNameLst>
                                          <p:attrName>ppt_x</p:attrName>
                                        </p:attrNameLst>
                                      </p:cBhvr>
                                      <p:tavLst>
                                        <p:tav tm="0">
                                          <p:val>
                                            <p:strVal val="#ppt_x"/>
                                          </p:val>
                                        </p:tav>
                                        <p:tav tm="100000">
                                          <p:val>
                                            <p:strVal val="#ppt_x"/>
                                          </p:val>
                                        </p:tav>
                                      </p:tavLst>
                                    </p:anim>
                                    <p:anim calcmode="lin" valueType="num">
                                      <p:cBhvr>
                                        <p:cTn id="25" dur="4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46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400"/>
                                        <p:tgtEl>
                                          <p:spTgt spid="9"/>
                                        </p:tgtEl>
                                      </p:cBhvr>
                                    </p:animEffect>
                                  </p:childTnLst>
                                </p:cTn>
                              </p:par>
                            </p:childTnLst>
                          </p:cTn>
                        </p:par>
                        <p:par>
                          <p:cTn id="30" fill="hold">
                            <p:stCondLst>
                              <p:cond delay="196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fltVal val="0"/>
                                          </p:val>
                                        </p:tav>
                                        <p:tav tm="100000">
                                          <p:val>
                                            <p:strVal val="#ppt_w"/>
                                          </p:val>
                                        </p:tav>
                                      </p:tavLst>
                                    </p:anim>
                                    <p:anim calcmode="lin" valueType="num">
                                      <p:cBhvr>
                                        <p:cTn id="34" dur="400" fill="hold"/>
                                        <p:tgtEl>
                                          <p:spTgt spid="2"/>
                                        </p:tgtEl>
                                        <p:attrNameLst>
                                          <p:attrName>ppt_h</p:attrName>
                                        </p:attrNameLst>
                                      </p:cBhvr>
                                      <p:tavLst>
                                        <p:tav tm="0">
                                          <p:val>
                                            <p:fltVal val="0"/>
                                          </p:val>
                                        </p:tav>
                                        <p:tav tm="100000">
                                          <p:val>
                                            <p:strVal val="#ppt_h"/>
                                          </p:val>
                                        </p:tav>
                                      </p:tavLst>
                                    </p:anim>
                                    <p:anim calcmode="lin" valueType="num">
                                      <p:cBhvr>
                                        <p:cTn id="35" dur="400" fill="hold"/>
                                        <p:tgtEl>
                                          <p:spTgt spid="2"/>
                                        </p:tgtEl>
                                        <p:attrNameLst>
                                          <p:attrName>style.rotation</p:attrName>
                                        </p:attrNameLst>
                                      </p:cBhvr>
                                      <p:tavLst>
                                        <p:tav tm="0">
                                          <p:val>
                                            <p:fltVal val="90"/>
                                          </p:val>
                                        </p:tav>
                                        <p:tav tm="100000">
                                          <p:val>
                                            <p:fltVal val="0"/>
                                          </p:val>
                                        </p:tav>
                                      </p:tavLst>
                                    </p:anim>
                                    <p:animEffect transition="in" filter="fade">
                                      <p:cBhvr>
                                        <p:cTn id="36" dur="400"/>
                                        <p:tgtEl>
                                          <p:spTgt spid="2"/>
                                        </p:tgtEl>
                                      </p:cBhvr>
                                    </p:animEffect>
                                  </p:childTnLst>
                                </p:cTn>
                              </p:par>
                            </p:childTnLst>
                          </p:cTn>
                        </p:par>
                        <p:par>
                          <p:cTn id="37" fill="hold">
                            <p:stCondLst>
                              <p:cond delay="2460"/>
                            </p:stCondLst>
                            <p:childTnLst>
                              <p:par>
                                <p:cTn id="38" presetID="22" presetClass="entr" presetSubtype="1"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par>
                          <p:cTn id="41" fill="hold">
                            <p:stCondLst>
                              <p:cond delay="296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600"/>
                                        <p:tgtEl>
                                          <p:spTgt spid="8"/>
                                        </p:tgtEl>
                                      </p:cBhvr>
                                    </p:animEffect>
                                    <p:anim calcmode="lin" valueType="num">
                                      <p:cBhvr>
                                        <p:cTn id="45" dur="600" fill="hold"/>
                                        <p:tgtEl>
                                          <p:spTgt spid="8"/>
                                        </p:tgtEl>
                                        <p:attrNameLst>
                                          <p:attrName>ppt_x</p:attrName>
                                        </p:attrNameLst>
                                      </p:cBhvr>
                                      <p:tavLst>
                                        <p:tav tm="0">
                                          <p:val>
                                            <p:strVal val="#ppt_x"/>
                                          </p:val>
                                        </p:tav>
                                        <p:tav tm="100000">
                                          <p:val>
                                            <p:strVal val="#ppt_x"/>
                                          </p:val>
                                        </p:tav>
                                      </p:tavLst>
                                    </p:anim>
                                    <p:anim calcmode="lin" valueType="num">
                                      <p:cBhvr>
                                        <p:cTn id="46" dur="6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ldLvl="0" animBg="1"/>
      <p:bldP spid="8" grpId="0" bldLvl="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descr="IMG_256"/>
          <p:cNvPicPr>
            <a:picLocks noChangeAspect="1"/>
          </p:cNvPicPr>
          <p:nvPr>
            <p:custDataLst>
              <p:tags r:id="rId1"/>
            </p:custDataLst>
          </p:nvPr>
        </p:nvPicPr>
        <p:blipFill>
          <a:blip r:embed="rId6"/>
          <a:stretch>
            <a:fillRect/>
          </a:stretch>
        </p:blipFill>
        <p:spPr>
          <a:xfrm>
            <a:off x="10885805" y="35560"/>
            <a:ext cx="1249045" cy="1141730"/>
          </a:xfrm>
          <a:prstGeom prst="rect">
            <a:avLst/>
          </a:prstGeom>
          <a:noFill/>
          <a:ln w="9525">
            <a:noFill/>
          </a:ln>
        </p:spPr>
      </p:pic>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768350" y="155575"/>
            <a:ext cx="9294813" cy="584200"/>
          </a:xfrm>
          <a:prstGeom prst="rect">
            <a:avLst/>
          </a:prstGeom>
          <a:noFill/>
          <a:ln w="9525">
            <a:noFill/>
          </a:ln>
        </p:spPr>
        <p:txBody>
          <a:bodyPr wrap="square" anchor="t" anchorCtr="0">
            <a:spAutoFit/>
          </a:bodyPr>
          <a:lstStyle/>
          <a:p>
            <a:r>
              <a:rPr lang="zh-CN" altLang="en-US" sz="3200" b="1" dirty="0">
                <a:solidFill>
                  <a:srgbClr val="2A495A"/>
                </a:solidFill>
                <a:latin typeface="微软雅黑" panose="020B0503020204020204" pitchFamily="34" charset="-122"/>
                <a:ea typeface="微软雅黑" panose="020B0503020204020204" pitchFamily="34" charset="-122"/>
              </a:rPr>
              <a:t>骗术</a:t>
            </a:r>
            <a:r>
              <a:rPr lang="en-US" altLang="zh-CN" sz="3200" b="1" dirty="0">
                <a:solidFill>
                  <a:srgbClr val="2A495A"/>
                </a:solidFill>
                <a:latin typeface="微软雅黑" panose="020B0503020204020204" pitchFamily="34" charset="-122"/>
                <a:ea typeface="微软雅黑" panose="020B0503020204020204" pitchFamily="34" charset="-122"/>
              </a:rPr>
              <a:t>5</a:t>
            </a:r>
            <a:r>
              <a:rPr lang="zh-CN" altLang="en-US" sz="3200" b="1" dirty="0">
                <a:solidFill>
                  <a:srgbClr val="2A495A"/>
                </a:solidFill>
                <a:latin typeface="微软雅黑" panose="020B0503020204020204" pitchFamily="34" charset="-122"/>
                <a:ea typeface="微软雅黑" panose="020B0503020204020204" pitchFamily="34" charset="-122"/>
              </a:rPr>
              <a:t>：利用</a:t>
            </a:r>
            <a:r>
              <a:rPr lang="en-US" altLang="zh-CN" sz="3200" b="1" dirty="0">
                <a:solidFill>
                  <a:srgbClr val="2A495A"/>
                </a:solidFill>
                <a:latin typeface="微软雅黑" panose="020B0503020204020204" pitchFamily="34" charset="-122"/>
                <a:ea typeface="微软雅黑" panose="020B0503020204020204" pitchFamily="34" charset="-122"/>
              </a:rPr>
              <a:t>“</a:t>
            </a:r>
            <a:r>
              <a:rPr lang="zh-CN" altLang="en-US" sz="3200" b="1" dirty="0">
                <a:solidFill>
                  <a:srgbClr val="2A495A"/>
                </a:solidFill>
                <a:latin typeface="微软雅黑" panose="020B0503020204020204" pitchFamily="34" charset="-122"/>
                <a:ea typeface="微软雅黑" panose="020B0503020204020204" pitchFamily="34" charset="-122"/>
              </a:rPr>
              <a:t>约炮</a:t>
            </a:r>
            <a:r>
              <a:rPr lang="en-US" altLang="zh-CN" sz="3200" b="1" dirty="0">
                <a:solidFill>
                  <a:srgbClr val="2A495A"/>
                </a:solidFill>
                <a:latin typeface="微软雅黑" panose="020B0503020204020204" pitchFamily="34" charset="-122"/>
                <a:ea typeface="微软雅黑" panose="020B0503020204020204" pitchFamily="34" charset="-122"/>
              </a:rPr>
              <a:t>”</a:t>
            </a:r>
            <a:r>
              <a:rPr lang="zh-CN" altLang="en-US" sz="3200" b="1" dirty="0">
                <a:solidFill>
                  <a:srgbClr val="2A495A"/>
                </a:solidFill>
                <a:latin typeface="微软雅黑" panose="020B0503020204020204" pitchFamily="34" charset="-122"/>
                <a:ea typeface="微软雅黑" panose="020B0503020204020204" pitchFamily="34" charset="-122"/>
              </a:rPr>
              <a:t>软件进行刷单、做任务诈骗</a:t>
            </a:r>
          </a:p>
        </p:txBody>
      </p:sp>
      <p:sp>
        <p:nvSpPr>
          <p:cNvPr id="7" name="矩形 6"/>
          <p:cNvSpPr/>
          <p:nvPr/>
        </p:nvSpPr>
        <p:spPr bwMode="auto">
          <a:xfrm>
            <a:off x="3722117" y="1191344"/>
            <a:ext cx="8412733" cy="5286029"/>
          </a:xfrm>
          <a:prstGeom prst="rect">
            <a:avLst/>
          </a:prstGeom>
          <a:solidFill>
            <a:schemeClr val="accent5">
              <a:lumMod val="20000"/>
              <a:lumOff val="80000"/>
            </a:schemeClr>
          </a:solidFill>
          <a:ln w="9525" cap="flat" cmpd="sng" algn="ctr">
            <a:solidFill>
              <a:schemeClr val="accent1">
                <a:lumMod val="40000"/>
                <a:lumOff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sz="2000" b="1" dirty="0"/>
              <a:t>       1</a:t>
            </a:r>
            <a:r>
              <a:rPr lang="zh-CN" altLang="en-US" sz="2000" b="1" dirty="0"/>
              <a:t>、</a:t>
            </a:r>
            <a:r>
              <a:rPr lang="en-US" sz="2000" b="1" dirty="0"/>
              <a:t> </a:t>
            </a:r>
            <a:r>
              <a:rPr sz="2000" b="1" dirty="0"/>
              <a:t>2024年1月7日2时4分，在安徽工程大学</a:t>
            </a:r>
            <a:r>
              <a:rPr lang="zh-CN" sz="2000" b="1" dirty="0"/>
              <a:t>纺服学院学生</a:t>
            </a:r>
            <a:r>
              <a:rPr sz="2000" b="1" dirty="0" err="1"/>
              <a:t>报警称见网友被诈骗</a:t>
            </a:r>
            <a:r>
              <a:rPr sz="2000" b="1" dirty="0"/>
              <a:t>，</a:t>
            </a:r>
            <a:r>
              <a:rPr lang="zh-CN" sz="2000" b="1" dirty="0"/>
              <a:t>公安民警</a:t>
            </a:r>
            <a:r>
              <a:rPr sz="2000" b="1" dirty="0" err="1"/>
              <a:t>接警后经调查发现</a:t>
            </a:r>
            <a:r>
              <a:rPr sz="2000" b="1" dirty="0"/>
              <a:t>：</a:t>
            </a:r>
            <a:r>
              <a:rPr lang="zh-CN" sz="2000" b="1" dirty="0"/>
              <a:t>该同学</a:t>
            </a:r>
            <a:r>
              <a:rPr sz="2000" b="1" dirty="0"/>
              <a:t>2023年年底</a:t>
            </a:r>
            <a:r>
              <a:rPr lang="zh-CN" altLang="en-US" sz="2000" b="1" dirty="0"/>
              <a:t>与</a:t>
            </a:r>
            <a:r>
              <a:rPr sz="2000" b="1" dirty="0" err="1"/>
              <a:t>陌生人添加QQ后被拉进QQ群，在群内看到软件链接</a:t>
            </a:r>
            <a:r>
              <a:rPr lang="zh-CN" altLang="en-US" sz="2000" b="1" dirty="0"/>
              <a:t>于是</a:t>
            </a:r>
            <a:r>
              <a:rPr sz="2000" b="1" dirty="0" err="1"/>
              <a:t>在浏览器上打开后下载了叫“ABLE”的</a:t>
            </a:r>
            <a:r>
              <a:rPr sz="2000" b="1" dirty="0" err="1">
                <a:solidFill>
                  <a:srgbClr val="FF0000"/>
                </a:solidFill>
              </a:rPr>
              <a:t>约炮软件</a:t>
            </a:r>
            <a:r>
              <a:rPr sz="2000" b="1" dirty="0" err="1"/>
              <a:t>，进入软件后客服以开通账户会员和激活账号为由多次骗取受害人人民币</a:t>
            </a:r>
            <a:r>
              <a:rPr lang="zh-CN" altLang="en-US" sz="2000" b="1" dirty="0"/>
              <a:t>共</a:t>
            </a:r>
            <a:r>
              <a:rPr sz="2000" b="1" dirty="0">
                <a:solidFill>
                  <a:srgbClr val="FF0000"/>
                </a:solidFill>
              </a:rPr>
              <a:t>19690</a:t>
            </a:r>
            <a:r>
              <a:rPr sz="2000" b="1" dirty="0"/>
              <a:t>元。</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000" b="1" dirty="0"/>
              <a:t>        2</a:t>
            </a:r>
            <a:r>
              <a:rPr lang="zh-CN" altLang="en-US" sz="2000" b="1" dirty="0"/>
              <a:t>、</a:t>
            </a:r>
            <a:r>
              <a:rPr sz="2000" b="1" dirty="0"/>
              <a:t>2024年1月24日</a:t>
            </a:r>
            <a:r>
              <a:rPr lang="zh-CN" altLang="en-US" sz="2000" b="1" dirty="0"/>
              <a:t>在</a:t>
            </a:r>
            <a:r>
              <a:rPr lang="zh-CN" sz="2000" b="1" dirty="0"/>
              <a:t>安徽工程大学电气学院</a:t>
            </a:r>
            <a:r>
              <a:rPr sz="2000" b="1" dirty="0"/>
              <a:t>发生一起电信网络诈骗案。</a:t>
            </a:r>
            <a:r>
              <a:rPr sz="2000" b="1" dirty="0">
                <a:solidFill>
                  <a:srgbClr val="FF0000"/>
                </a:solidFill>
              </a:rPr>
              <a:t>共计诈骗</a:t>
            </a:r>
            <a:r>
              <a:rPr sz="2000" b="1" dirty="0">
                <a:solidFill>
                  <a:srgbClr val="FF0000"/>
                </a:solidFill>
                <a:sym typeface="+mn-ea"/>
              </a:rPr>
              <a:t>74960元</a:t>
            </a:r>
            <a:r>
              <a:rPr sz="2000" b="1" dirty="0">
                <a:sym typeface="+mn-ea"/>
              </a:rPr>
              <a:t>，作案手段刷单诈骗。</a:t>
            </a:r>
            <a:endParaRPr sz="2000" b="1" dirty="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000" b="1" dirty="0"/>
              <a:t>     </a:t>
            </a:r>
            <a:r>
              <a:rPr lang="zh-CN" sz="2000" b="1" dirty="0"/>
              <a:t>该同学报警</a:t>
            </a:r>
            <a:r>
              <a:rPr sz="2000" b="1" dirty="0"/>
              <a:t>称：在网上下载了一款带有外文的约炮软件，打开APP，客服称可以在APP上约炮，</a:t>
            </a:r>
            <a:r>
              <a:rPr sz="2000" b="1" dirty="0">
                <a:solidFill>
                  <a:srgbClr val="FF0000"/>
                </a:solidFill>
              </a:rPr>
              <a:t>通过刷单就可以获得对方的联系方式</a:t>
            </a:r>
            <a:r>
              <a:rPr sz="2000" b="1" dirty="0"/>
              <a:t>，其就试着刷单。开始对方让其在这款APP上</a:t>
            </a:r>
            <a:r>
              <a:rPr sz="2000" b="1" dirty="0">
                <a:solidFill>
                  <a:srgbClr val="FF0000"/>
                </a:solidFill>
              </a:rPr>
              <a:t>为主播打赏</a:t>
            </a:r>
            <a:r>
              <a:rPr sz="2000" b="1" dirty="0"/>
              <a:t>，将钱</a:t>
            </a:r>
            <a:r>
              <a:rPr lang="zh-CN" altLang="en-US" sz="2000" b="1" dirty="0"/>
              <a:t>充值在</a:t>
            </a:r>
            <a:r>
              <a:rPr sz="2000" b="1" dirty="0" err="1"/>
              <a:t>APP上就会有积分，</a:t>
            </a:r>
            <a:r>
              <a:rPr sz="2000" b="1" dirty="0" err="1">
                <a:solidFill>
                  <a:srgbClr val="FF0000"/>
                </a:solidFill>
              </a:rPr>
              <a:t>打赏后</a:t>
            </a:r>
            <a:r>
              <a:rPr lang="zh-CN" altLang="en-US" sz="2000" b="1" dirty="0">
                <a:solidFill>
                  <a:srgbClr val="FF0000"/>
                </a:solidFill>
              </a:rPr>
              <a:t>还</a:t>
            </a:r>
            <a:r>
              <a:rPr sz="2000" b="1" dirty="0" err="1">
                <a:solidFill>
                  <a:srgbClr val="FF0000"/>
                </a:solidFill>
              </a:rPr>
              <a:t>有佣金并能提现</a:t>
            </a:r>
            <a:r>
              <a:rPr sz="2000" b="1" dirty="0" err="1"/>
              <a:t>。前面做的任务都提现</a:t>
            </a:r>
            <a:r>
              <a:rPr lang="zh-CN" altLang="en-US" sz="2000" b="1" dirty="0"/>
              <a:t>了</a:t>
            </a:r>
            <a:r>
              <a:rPr sz="2000" b="1" dirty="0"/>
              <a:t>，后来对方让其转账1300元继续做任务，其分三次转账完成任务后对方称</a:t>
            </a:r>
            <a:r>
              <a:rPr sz="2000" b="1" dirty="0">
                <a:solidFill>
                  <a:srgbClr val="FF0000"/>
                </a:solidFill>
              </a:rPr>
              <a:t>做错任务了提现被冻结</a:t>
            </a:r>
            <a:r>
              <a:rPr sz="2000" b="1" dirty="0"/>
              <a:t>，需要重新做任务，后其转账8210元做任务，完成后对方还说做错了还要做任务，其又转账30150元、41720元做任务，在做最后41720元的任务时因为其让同学帮转账，过程中银行工作人员打电话给其同学核实，后来又打电话给其说可能被诈骗了让报警。</a:t>
            </a:r>
            <a:r>
              <a:rPr sz="2000" b="1" dirty="0">
                <a:sym typeface="+mn-ea"/>
              </a:rPr>
              <a:t>（</a:t>
            </a:r>
            <a:r>
              <a:rPr sz="2000" b="1" dirty="0" err="1">
                <a:sym typeface="+mn-ea"/>
              </a:rPr>
              <a:t>作案手段：约炮刷单</a:t>
            </a:r>
            <a:r>
              <a:rPr sz="2000" b="1" dirty="0">
                <a:sym typeface="+mn-ea"/>
              </a:rPr>
              <a:t>）</a:t>
            </a:r>
            <a:endParaRPr sz="2000" b="1" dirty="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8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宋体" panose="02010600030101010101" pitchFamily="2" charset="-122"/>
              <a:cs typeface="+mn-cs"/>
            </a:endParaRPr>
          </a:p>
        </p:txBody>
      </p:sp>
      <p:sp>
        <p:nvSpPr>
          <p:cNvPr id="9" name="矩形 8"/>
          <p:cNvSpPr/>
          <p:nvPr/>
        </p:nvSpPr>
        <p:spPr>
          <a:xfrm>
            <a:off x="1503363" y="709613"/>
            <a:ext cx="1830387" cy="468312"/>
          </a:xfrm>
          <a:prstGeom prst="rect">
            <a:avLst/>
          </a:prstGeom>
          <a:solidFill>
            <a:schemeClr val="tx2"/>
          </a:solidFill>
          <a:ln w="9525">
            <a:noFill/>
          </a:ln>
        </p:spPr>
        <p:txBody>
          <a:bodyPr anchor="t" anchorCtr="0"/>
          <a:lstStyle/>
          <a:p>
            <a:r>
              <a:rPr lang="en-US" altLang="zh-CN" b="1" dirty="0">
                <a:solidFill>
                  <a:schemeClr val="accent2"/>
                </a:solidFill>
                <a:latin typeface="微软雅黑" panose="020B0503020204020204" pitchFamily="34" charset="-122"/>
                <a:ea typeface="微软雅黑" panose="020B0503020204020204" pitchFamily="34" charset="-122"/>
              </a:rPr>
              <a:t>     </a:t>
            </a:r>
            <a:r>
              <a:rPr lang="zh-CN" altLang="en-US" b="1" dirty="0">
                <a:solidFill>
                  <a:schemeClr val="accent2"/>
                </a:solidFill>
                <a:latin typeface="微软雅黑" panose="020B0503020204020204" pitchFamily="34" charset="-122"/>
                <a:ea typeface="微软雅黑" panose="020B0503020204020204" pitchFamily="34" charset="-122"/>
              </a:rPr>
              <a:t>案例写真</a:t>
            </a:r>
          </a:p>
        </p:txBody>
      </p:sp>
      <p:grpSp>
        <p:nvGrpSpPr>
          <p:cNvPr id="2" name="组合 2"/>
          <p:cNvGrpSpPr/>
          <p:nvPr/>
        </p:nvGrpSpPr>
        <p:grpSpPr>
          <a:xfrm>
            <a:off x="1298575" y="1177925"/>
            <a:ext cx="2625725" cy="441325"/>
            <a:chOff x="6235085" y="1173661"/>
            <a:chExt cx="2275602" cy="461665"/>
          </a:xfrm>
        </p:grpSpPr>
        <p:sp>
          <p:nvSpPr>
            <p:cNvPr id="28679" name="矩形 10"/>
            <p:cNvSpPr/>
            <p:nvPr/>
          </p:nvSpPr>
          <p:spPr>
            <a:xfrm>
              <a:off x="6692395" y="1173661"/>
              <a:ext cx="1818292" cy="461665"/>
            </a:xfrm>
            <a:prstGeom prst="rect">
              <a:avLst/>
            </a:prstGeom>
            <a:noFill/>
            <a:ln w="9525">
              <a:noFill/>
            </a:ln>
          </p:spPr>
          <p:txBody>
            <a:bodyPr anchor="t" anchorCtr="0">
              <a:spAutoFit/>
            </a:bodyPr>
            <a:lstStyle/>
            <a:p>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pSp>
          <p:nvGrpSpPr>
            <p:cNvPr id="28680" name="组合 13"/>
            <p:cNvGrpSpPr/>
            <p:nvPr/>
          </p:nvGrpSpPr>
          <p:grpSpPr>
            <a:xfrm>
              <a:off x="6235085" y="1187698"/>
              <a:ext cx="409844" cy="409842"/>
              <a:chOff x="1381389" y="1240733"/>
              <a:chExt cx="409844" cy="409842"/>
            </a:xfrm>
          </p:grpSpPr>
          <p:sp>
            <p:nvSpPr>
              <p:cNvPr id="28681" name="椭圆 14"/>
              <p:cNvSpPr/>
              <p:nvPr/>
            </p:nvSpPr>
            <p:spPr>
              <a:xfrm>
                <a:off x="1381389" y="1240733"/>
                <a:ext cx="409844" cy="409842"/>
              </a:xfrm>
              <a:prstGeom prst="ellipse">
                <a:avLst/>
              </a:prstGeom>
              <a:solidFill>
                <a:schemeClr val="accent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28682" name="Freeform 5"/>
              <p:cNvSpPr>
                <a:spLocks noEditPoints="1"/>
              </p:cNvSpPr>
              <p:nvPr/>
            </p:nvSpPr>
            <p:spPr>
              <a:xfrm>
                <a:off x="1423399" y="1321039"/>
                <a:ext cx="301429" cy="24923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53" h="1464">
                    <a:moveTo>
                      <a:pt x="487" y="542"/>
                    </a:moveTo>
                    <a:lnTo>
                      <a:pt x="1638" y="542"/>
                    </a:lnTo>
                    <a:lnTo>
                      <a:pt x="1638" y="1348"/>
                    </a:lnTo>
                    <a:lnTo>
                      <a:pt x="487" y="1348"/>
                    </a:lnTo>
                    <a:lnTo>
                      <a:pt x="487" y="542"/>
                    </a:lnTo>
                    <a:close/>
                    <a:moveTo>
                      <a:pt x="741" y="890"/>
                    </a:moveTo>
                    <a:cubicBezTo>
                      <a:pt x="801" y="890"/>
                      <a:pt x="850" y="841"/>
                      <a:pt x="850" y="781"/>
                    </a:cubicBezTo>
                    <a:cubicBezTo>
                      <a:pt x="850" y="721"/>
                      <a:pt x="801" y="672"/>
                      <a:pt x="741" y="672"/>
                    </a:cubicBezTo>
                    <a:cubicBezTo>
                      <a:pt x="680" y="672"/>
                      <a:pt x="632" y="721"/>
                      <a:pt x="632" y="781"/>
                    </a:cubicBezTo>
                    <a:cubicBezTo>
                      <a:pt x="632" y="841"/>
                      <a:pt x="680" y="890"/>
                      <a:pt x="741" y="890"/>
                    </a:cubicBezTo>
                    <a:close/>
                    <a:moveTo>
                      <a:pt x="1411" y="854"/>
                    </a:moveTo>
                    <a:lnTo>
                      <a:pt x="1319" y="885"/>
                    </a:lnTo>
                    <a:lnTo>
                      <a:pt x="1239" y="734"/>
                    </a:lnTo>
                    <a:lnTo>
                      <a:pt x="981" y="1106"/>
                    </a:lnTo>
                    <a:lnTo>
                      <a:pt x="843" y="1017"/>
                    </a:lnTo>
                    <a:lnTo>
                      <a:pt x="626" y="1253"/>
                    </a:lnTo>
                    <a:lnTo>
                      <a:pt x="1534" y="1253"/>
                    </a:lnTo>
                    <a:lnTo>
                      <a:pt x="1411" y="854"/>
                    </a:lnTo>
                    <a:close/>
                    <a:moveTo>
                      <a:pt x="149" y="562"/>
                    </a:moveTo>
                    <a:lnTo>
                      <a:pt x="372" y="476"/>
                    </a:lnTo>
                    <a:lnTo>
                      <a:pt x="372" y="1142"/>
                    </a:lnTo>
                    <a:lnTo>
                      <a:pt x="149" y="562"/>
                    </a:lnTo>
                    <a:close/>
                    <a:moveTo>
                      <a:pt x="1330" y="427"/>
                    </a:moveTo>
                    <a:lnTo>
                      <a:pt x="500" y="427"/>
                    </a:lnTo>
                    <a:lnTo>
                      <a:pt x="1223" y="149"/>
                    </a:lnTo>
                    <a:lnTo>
                      <a:pt x="1330" y="427"/>
                    </a:lnTo>
                    <a:close/>
                    <a:moveTo>
                      <a:pt x="1453" y="427"/>
                    </a:moveTo>
                    <a:lnTo>
                      <a:pt x="1289" y="0"/>
                    </a:lnTo>
                    <a:lnTo>
                      <a:pt x="0" y="496"/>
                    </a:lnTo>
                    <a:lnTo>
                      <a:pt x="372" y="1463"/>
                    </a:lnTo>
                    <a:lnTo>
                      <a:pt x="372" y="1464"/>
                    </a:lnTo>
                    <a:lnTo>
                      <a:pt x="1753" y="1464"/>
                    </a:lnTo>
                    <a:lnTo>
                      <a:pt x="1753" y="427"/>
                    </a:lnTo>
                    <a:lnTo>
                      <a:pt x="1453" y="427"/>
                    </a:lnTo>
                    <a:close/>
                  </a:path>
                </a:pathLst>
              </a:custGeom>
              <a:solidFill>
                <a:schemeClr val="tx2"/>
              </a:solidFill>
              <a:ln w="9525">
                <a:noFill/>
              </a:ln>
            </p:spPr>
            <p:txBody>
              <a:bodyPr/>
              <a:lstStyle/>
              <a:p>
                <a:endParaRPr lang="zh-CN" altLang="en-US"/>
              </a:p>
            </p:txBody>
          </p:sp>
        </p:grpSp>
      </p:grpSp>
      <p:pic>
        <p:nvPicPr>
          <p:cNvPr id="19" name="图片 18"/>
          <p:cNvPicPr>
            <a:picLocks noChangeAspect="1"/>
          </p:cNvPicPr>
          <p:nvPr/>
        </p:nvPicPr>
        <p:blipFill>
          <a:blip r:embed="rId7"/>
          <a:srcRect b="34625"/>
          <a:stretch>
            <a:fillRect/>
          </a:stretch>
        </p:blipFill>
        <p:spPr>
          <a:xfrm>
            <a:off x="625475" y="612775"/>
            <a:ext cx="877888" cy="842963"/>
          </a:xfrm>
          <a:prstGeom prst="rect">
            <a:avLst/>
          </a:prstGeom>
          <a:noFill/>
          <a:ln w="9525">
            <a:noFill/>
          </a:ln>
        </p:spPr>
      </p:pic>
      <p:pic>
        <p:nvPicPr>
          <p:cNvPr id="28685" name="图片 100"/>
          <p:cNvPicPr/>
          <p:nvPr>
            <p:custDataLst>
              <p:tags r:id="rId2"/>
            </p:custDataLst>
          </p:nvPr>
        </p:nvPicPr>
        <p:blipFill rotWithShape="1">
          <a:blip r:embed="rId8"/>
          <a:srcRect l="2005" r="4554" b="9892"/>
          <a:stretch>
            <a:fillRect/>
          </a:stretch>
        </p:blipFill>
        <p:spPr>
          <a:xfrm>
            <a:off x="178594" y="1844824"/>
            <a:ext cx="3384376" cy="4226160"/>
          </a:xfrm>
          <a:prstGeom prst="rect">
            <a:avLst/>
          </a:prstGeom>
          <a:noFill/>
          <a:ln w="9525">
            <a:noFill/>
          </a:ln>
        </p:spPr>
      </p:pic>
      <p:sp>
        <p:nvSpPr>
          <p:cNvPr id="6" name="文本框 5"/>
          <p:cNvSpPr txBox="1"/>
          <p:nvPr>
            <p:custDataLst>
              <p:tags r:id="rId3"/>
            </p:custDataLst>
          </p:nvPr>
        </p:nvSpPr>
        <p:spPr>
          <a:xfrm>
            <a:off x="4370070" y="6093460"/>
            <a:ext cx="6125845" cy="52197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a:highlight>
                  <a:srgbClr val="FFFF00"/>
                </a:highlight>
                <a:sym typeface="+mn-ea"/>
              </a:rPr>
              <a:t>网络招嫖+转账做任务=诈骗</a:t>
            </a:r>
          </a:p>
        </p:txBody>
      </p:sp>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par>
                          <p:cTn id="20" fill="hold">
                            <p:stCondLst>
                              <p:cond delay="1240"/>
                            </p:stCondLst>
                            <p:childTnLst>
                              <p:par>
                                <p:cTn id="21" presetID="4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400"/>
                                        <p:tgtEl>
                                          <p:spTgt spid="19"/>
                                        </p:tgtEl>
                                      </p:cBhvr>
                                    </p:animEffect>
                                    <p:anim calcmode="lin" valueType="num">
                                      <p:cBhvr>
                                        <p:cTn id="24" dur="400" fill="hold"/>
                                        <p:tgtEl>
                                          <p:spTgt spid="19"/>
                                        </p:tgtEl>
                                        <p:attrNameLst>
                                          <p:attrName>ppt_x</p:attrName>
                                        </p:attrNameLst>
                                      </p:cBhvr>
                                      <p:tavLst>
                                        <p:tav tm="0">
                                          <p:val>
                                            <p:strVal val="#ppt_x"/>
                                          </p:val>
                                        </p:tav>
                                        <p:tav tm="100000">
                                          <p:val>
                                            <p:strVal val="#ppt_x"/>
                                          </p:val>
                                        </p:tav>
                                      </p:tavLst>
                                    </p:anim>
                                    <p:anim calcmode="lin" valueType="num">
                                      <p:cBhvr>
                                        <p:cTn id="25" dur="4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74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400"/>
                                        <p:tgtEl>
                                          <p:spTgt spid="9"/>
                                        </p:tgtEl>
                                      </p:cBhvr>
                                    </p:animEffect>
                                  </p:childTnLst>
                                </p:cTn>
                              </p:par>
                            </p:childTnLst>
                          </p:cTn>
                        </p:par>
                        <p:par>
                          <p:cTn id="30" fill="hold">
                            <p:stCondLst>
                              <p:cond delay="224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fltVal val="0"/>
                                          </p:val>
                                        </p:tav>
                                        <p:tav tm="100000">
                                          <p:val>
                                            <p:strVal val="#ppt_w"/>
                                          </p:val>
                                        </p:tav>
                                      </p:tavLst>
                                    </p:anim>
                                    <p:anim calcmode="lin" valueType="num">
                                      <p:cBhvr>
                                        <p:cTn id="34" dur="400" fill="hold"/>
                                        <p:tgtEl>
                                          <p:spTgt spid="2"/>
                                        </p:tgtEl>
                                        <p:attrNameLst>
                                          <p:attrName>ppt_h</p:attrName>
                                        </p:attrNameLst>
                                      </p:cBhvr>
                                      <p:tavLst>
                                        <p:tav tm="0">
                                          <p:val>
                                            <p:fltVal val="0"/>
                                          </p:val>
                                        </p:tav>
                                        <p:tav tm="100000">
                                          <p:val>
                                            <p:strVal val="#ppt_h"/>
                                          </p:val>
                                        </p:tav>
                                      </p:tavLst>
                                    </p:anim>
                                    <p:anim calcmode="lin" valueType="num">
                                      <p:cBhvr>
                                        <p:cTn id="35" dur="400" fill="hold"/>
                                        <p:tgtEl>
                                          <p:spTgt spid="2"/>
                                        </p:tgtEl>
                                        <p:attrNameLst>
                                          <p:attrName>style.rotation</p:attrName>
                                        </p:attrNameLst>
                                      </p:cBhvr>
                                      <p:tavLst>
                                        <p:tav tm="0">
                                          <p:val>
                                            <p:fltVal val="90"/>
                                          </p:val>
                                        </p:tav>
                                        <p:tav tm="100000">
                                          <p:val>
                                            <p:fltVal val="0"/>
                                          </p:val>
                                        </p:tav>
                                      </p:tavLst>
                                    </p:anim>
                                    <p:animEffect transition="in" filter="fade">
                                      <p:cBhvr>
                                        <p:cTn id="36" dur="400"/>
                                        <p:tgtEl>
                                          <p:spTgt spid="2"/>
                                        </p:tgtEl>
                                      </p:cBhvr>
                                    </p:animEffect>
                                  </p:childTnLst>
                                </p:cTn>
                              </p:par>
                            </p:childTnLst>
                          </p:cTn>
                        </p:par>
                        <p:par>
                          <p:cTn id="37" fill="hold">
                            <p:stCondLst>
                              <p:cond delay="2740"/>
                            </p:stCondLst>
                            <p:childTnLst>
                              <p:par>
                                <p:cTn id="38" presetID="22" presetClass="entr" presetSubtype="1"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481013" y="155575"/>
            <a:ext cx="8208962" cy="583565"/>
          </a:xfrm>
          <a:prstGeom prst="rect">
            <a:avLst/>
          </a:prstGeom>
          <a:noFill/>
          <a:ln w="9525">
            <a:noFill/>
          </a:ln>
        </p:spPr>
        <p:txBody>
          <a:bodyPr anchor="t" anchorCtr="0">
            <a:spAutoFit/>
          </a:bodyPr>
          <a:lstStyle/>
          <a:p>
            <a:r>
              <a:rPr lang="zh-CN" altLang="en-US" sz="3200" b="1" dirty="0">
                <a:solidFill>
                  <a:srgbClr val="2A495A"/>
                </a:solidFill>
                <a:latin typeface="微软雅黑" panose="020B0503020204020204" pitchFamily="34" charset="-122"/>
                <a:ea typeface="微软雅黑" panose="020B0503020204020204" pitchFamily="34" charset="-122"/>
              </a:rPr>
              <a:t>骗术</a:t>
            </a:r>
            <a:r>
              <a:rPr lang="en-US" altLang="zh-CN" sz="3200" b="1" dirty="0">
                <a:solidFill>
                  <a:srgbClr val="2A495A"/>
                </a:solidFill>
                <a:latin typeface="微软雅黑" panose="020B0503020204020204" pitchFamily="34" charset="-122"/>
                <a:ea typeface="微软雅黑" panose="020B0503020204020204" pitchFamily="34" charset="-122"/>
              </a:rPr>
              <a:t>6</a:t>
            </a:r>
            <a:r>
              <a:rPr lang="zh-CN" altLang="en-US" sz="3200" b="1" dirty="0">
                <a:solidFill>
                  <a:srgbClr val="2A495A"/>
                </a:solidFill>
                <a:latin typeface="微软雅黑" panose="020B0503020204020204" pitchFamily="34" charset="-122"/>
                <a:ea typeface="微软雅黑" panose="020B0503020204020204" pitchFamily="34" charset="-122"/>
              </a:rPr>
              <a:t>：网络交友诈骗</a:t>
            </a:r>
          </a:p>
        </p:txBody>
      </p:sp>
      <p:sp>
        <p:nvSpPr>
          <p:cNvPr id="7" name="矩形 6"/>
          <p:cNvSpPr/>
          <p:nvPr/>
        </p:nvSpPr>
        <p:spPr bwMode="auto">
          <a:xfrm>
            <a:off x="5018261" y="1556792"/>
            <a:ext cx="6848251" cy="4641277"/>
          </a:xfrm>
          <a:prstGeom prst="rect">
            <a:avLst/>
          </a:prstGeom>
          <a:solidFill>
            <a:schemeClr val="accent5">
              <a:lumMod val="20000"/>
              <a:lumOff val="80000"/>
            </a:schemeClr>
          </a:solidFill>
          <a:ln w="9525" cap="flat" cmpd="sng" algn="ctr">
            <a:solidFill>
              <a:schemeClr val="accent1">
                <a:lumMod val="40000"/>
                <a:lumOff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b="1" dirty="0"/>
              <a:t>         </a:t>
            </a:r>
            <a:r>
              <a:rPr lang="zh-CN" altLang="en-US" sz="2400" b="1" dirty="0"/>
              <a:t>202</a:t>
            </a:r>
            <a:r>
              <a:rPr lang="en-US" altLang="zh-CN" sz="2400" b="1" dirty="0"/>
              <a:t>4</a:t>
            </a:r>
            <a:r>
              <a:rPr lang="zh-CN" altLang="en-US" sz="2400" b="1" dirty="0"/>
              <a:t>年5月17日9时6分，安徽工程大学</a:t>
            </a:r>
            <a:r>
              <a:rPr lang="en-US" altLang="zh-CN" sz="2400" b="1" dirty="0"/>
              <a:t>XX</a:t>
            </a:r>
            <a:r>
              <a:rPr lang="zh-CN" altLang="en-US" sz="2400" b="1" dirty="0"/>
              <a:t>学院学生</a:t>
            </a:r>
            <a:r>
              <a:rPr lang="en-US" altLang="zh-CN" sz="2400" b="1" dirty="0"/>
              <a:t>xx</a:t>
            </a:r>
            <a:r>
              <a:rPr lang="zh-CN" altLang="en-US" sz="2400" b="1" dirty="0"/>
              <a:t>报警称：5月3日在</a:t>
            </a:r>
            <a:r>
              <a:rPr lang="zh-CN" altLang="en-US" sz="2400" b="1" dirty="0">
                <a:solidFill>
                  <a:srgbClr val="FF0000"/>
                </a:solidFill>
              </a:rPr>
              <a:t>“Soul”社交软件</a:t>
            </a:r>
            <a:r>
              <a:rPr lang="zh-CN" altLang="en-US" sz="2400" b="1" dirty="0"/>
              <a:t>上认识一个美女，聊了几天后就</a:t>
            </a:r>
            <a:r>
              <a:rPr lang="zh-CN" altLang="en-US" sz="2400" b="1" dirty="0">
                <a:solidFill>
                  <a:srgbClr val="FF0000"/>
                </a:solidFill>
              </a:rPr>
              <a:t>加为微信好友</a:t>
            </a:r>
            <a:r>
              <a:rPr lang="zh-CN" altLang="en-US" sz="2400" b="1" dirty="0"/>
              <a:t>。5月</a:t>
            </a:r>
            <a:r>
              <a:rPr lang="en-US" altLang="zh-CN" sz="2400" b="1" dirty="0"/>
              <a:t>1</a:t>
            </a:r>
            <a:r>
              <a:rPr lang="zh-CN" altLang="en-US" sz="2400" b="1" dirty="0"/>
              <a:t>5日其在学校宿舍时对方说到芜湖看望，让其转50元，转过后对方将从南京到芜湖火车票截图发过来。后来对方又说没有生活费让其转账，报警人陆续给对方20元、50元、300元、170元、200元，后来其与对方在微信中吵了几句对方把其拉黑了。</a:t>
            </a:r>
            <a:r>
              <a:rPr lang="en-US" altLang="zh-CN" sz="2400" b="1" dirty="0"/>
              <a:t>17</a:t>
            </a:r>
            <a:r>
              <a:rPr lang="zh-CN" altLang="en-US" sz="2400" b="1" dirty="0"/>
              <a:t>日报警人与对方又加了微信要求对方原谅，对方让其转520元表示心意。报警人转了520元后对方又将其拉黑了，共损失金额1310元。</a:t>
            </a:r>
          </a:p>
        </p:txBody>
      </p:sp>
      <p:sp>
        <p:nvSpPr>
          <p:cNvPr id="9" name="矩形 8"/>
          <p:cNvSpPr/>
          <p:nvPr/>
        </p:nvSpPr>
        <p:spPr>
          <a:xfrm flipH="1">
            <a:off x="5923187" y="499269"/>
            <a:ext cx="2191417" cy="654050"/>
          </a:xfrm>
          <a:prstGeom prst="rect">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grpSp>
        <p:nvGrpSpPr>
          <p:cNvPr id="2" name="组合 2"/>
          <p:cNvGrpSpPr/>
          <p:nvPr/>
        </p:nvGrpSpPr>
        <p:grpSpPr>
          <a:xfrm>
            <a:off x="5718175" y="547688"/>
            <a:ext cx="3914266" cy="833437"/>
            <a:chOff x="6235085" y="761054"/>
            <a:chExt cx="7825053" cy="836486"/>
          </a:xfrm>
        </p:grpSpPr>
        <p:sp>
          <p:nvSpPr>
            <p:cNvPr id="34823" name="矩形 10"/>
            <p:cNvSpPr/>
            <p:nvPr/>
          </p:nvSpPr>
          <p:spPr>
            <a:xfrm>
              <a:off x="7283063" y="761054"/>
              <a:ext cx="6777075" cy="469224"/>
            </a:xfrm>
            <a:prstGeom prst="rect">
              <a:avLst/>
            </a:prstGeom>
            <a:noFill/>
            <a:ln w="9525">
              <a:noFill/>
            </a:ln>
          </p:spPr>
          <p:txBody>
            <a:bodyPr wrap="square" anchor="t" anchorCtr="0"/>
            <a:lstStyle/>
            <a:p>
              <a:r>
                <a:rPr lang="zh-CN" altLang="en-US" sz="2400" b="1" dirty="0">
                  <a:solidFill>
                    <a:schemeClr val="accent2"/>
                  </a:solidFill>
                  <a:latin typeface="微软雅黑" panose="020B0503020204020204" pitchFamily="34" charset="-122"/>
                  <a:ea typeface="微软雅黑" panose="020B0503020204020204" pitchFamily="34" charset="-122"/>
                </a:rPr>
                <a:t>案例写真</a:t>
              </a:r>
            </a:p>
          </p:txBody>
        </p:sp>
        <p:grpSp>
          <p:nvGrpSpPr>
            <p:cNvPr id="34824" name="组合 13"/>
            <p:cNvGrpSpPr/>
            <p:nvPr/>
          </p:nvGrpSpPr>
          <p:grpSpPr>
            <a:xfrm>
              <a:off x="6235085" y="1187698"/>
              <a:ext cx="760200" cy="409842"/>
              <a:chOff x="1381389" y="1240733"/>
              <a:chExt cx="760200" cy="409842"/>
            </a:xfrm>
          </p:grpSpPr>
          <p:sp>
            <p:nvSpPr>
              <p:cNvPr id="34825" name="椭圆 14"/>
              <p:cNvSpPr/>
              <p:nvPr/>
            </p:nvSpPr>
            <p:spPr>
              <a:xfrm>
                <a:off x="1381389" y="1240733"/>
                <a:ext cx="760200" cy="409842"/>
              </a:xfrm>
              <a:prstGeom prst="ellipse">
                <a:avLst/>
              </a:prstGeom>
              <a:solidFill>
                <a:schemeClr val="accent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34826" name="Freeform 5"/>
              <p:cNvSpPr>
                <a:spLocks noEditPoints="1"/>
              </p:cNvSpPr>
              <p:nvPr/>
            </p:nvSpPr>
            <p:spPr>
              <a:xfrm>
                <a:off x="1423398" y="1321039"/>
                <a:ext cx="718191" cy="24923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53" h="1464">
                    <a:moveTo>
                      <a:pt x="487" y="542"/>
                    </a:moveTo>
                    <a:lnTo>
                      <a:pt x="1638" y="542"/>
                    </a:lnTo>
                    <a:lnTo>
                      <a:pt x="1638" y="1348"/>
                    </a:lnTo>
                    <a:lnTo>
                      <a:pt x="487" y="1348"/>
                    </a:lnTo>
                    <a:lnTo>
                      <a:pt x="487" y="542"/>
                    </a:lnTo>
                    <a:close/>
                    <a:moveTo>
                      <a:pt x="741" y="890"/>
                    </a:moveTo>
                    <a:cubicBezTo>
                      <a:pt x="801" y="890"/>
                      <a:pt x="850" y="841"/>
                      <a:pt x="850" y="781"/>
                    </a:cubicBezTo>
                    <a:cubicBezTo>
                      <a:pt x="850" y="721"/>
                      <a:pt x="801" y="672"/>
                      <a:pt x="741" y="672"/>
                    </a:cubicBezTo>
                    <a:cubicBezTo>
                      <a:pt x="680" y="672"/>
                      <a:pt x="632" y="721"/>
                      <a:pt x="632" y="781"/>
                    </a:cubicBezTo>
                    <a:cubicBezTo>
                      <a:pt x="632" y="841"/>
                      <a:pt x="680" y="890"/>
                      <a:pt x="741" y="890"/>
                    </a:cubicBezTo>
                    <a:close/>
                    <a:moveTo>
                      <a:pt x="1411" y="854"/>
                    </a:moveTo>
                    <a:lnTo>
                      <a:pt x="1319" y="885"/>
                    </a:lnTo>
                    <a:lnTo>
                      <a:pt x="1239" y="734"/>
                    </a:lnTo>
                    <a:lnTo>
                      <a:pt x="981" y="1106"/>
                    </a:lnTo>
                    <a:lnTo>
                      <a:pt x="843" y="1017"/>
                    </a:lnTo>
                    <a:lnTo>
                      <a:pt x="626" y="1253"/>
                    </a:lnTo>
                    <a:lnTo>
                      <a:pt x="1534" y="1253"/>
                    </a:lnTo>
                    <a:lnTo>
                      <a:pt x="1411" y="854"/>
                    </a:lnTo>
                    <a:close/>
                    <a:moveTo>
                      <a:pt x="149" y="562"/>
                    </a:moveTo>
                    <a:lnTo>
                      <a:pt x="372" y="476"/>
                    </a:lnTo>
                    <a:lnTo>
                      <a:pt x="372" y="1142"/>
                    </a:lnTo>
                    <a:lnTo>
                      <a:pt x="149" y="562"/>
                    </a:lnTo>
                    <a:close/>
                    <a:moveTo>
                      <a:pt x="1330" y="427"/>
                    </a:moveTo>
                    <a:lnTo>
                      <a:pt x="500" y="427"/>
                    </a:lnTo>
                    <a:lnTo>
                      <a:pt x="1223" y="149"/>
                    </a:lnTo>
                    <a:lnTo>
                      <a:pt x="1330" y="427"/>
                    </a:lnTo>
                    <a:close/>
                    <a:moveTo>
                      <a:pt x="1453" y="427"/>
                    </a:moveTo>
                    <a:lnTo>
                      <a:pt x="1289" y="0"/>
                    </a:lnTo>
                    <a:lnTo>
                      <a:pt x="0" y="496"/>
                    </a:lnTo>
                    <a:lnTo>
                      <a:pt x="372" y="1463"/>
                    </a:lnTo>
                    <a:lnTo>
                      <a:pt x="372" y="1464"/>
                    </a:lnTo>
                    <a:lnTo>
                      <a:pt x="1753" y="1464"/>
                    </a:lnTo>
                    <a:lnTo>
                      <a:pt x="1753" y="427"/>
                    </a:lnTo>
                    <a:lnTo>
                      <a:pt x="1453" y="427"/>
                    </a:lnTo>
                    <a:close/>
                  </a:path>
                </a:pathLst>
              </a:custGeom>
              <a:solidFill>
                <a:schemeClr val="tx2"/>
              </a:solidFill>
              <a:ln w="9525">
                <a:noFill/>
              </a:ln>
            </p:spPr>
            <p:txBody>
              <a:bodyPr/>
              <a:lstStyle/>
              <a:p>
                <a:endParaRPr lang="zh-CN" altLang="en-US"/>
              </a:p>
            </p:txBody>
          </p:sp>
        </p:grpSp>
      </p:grpSp>
      <p:pic>
        <p:nvPicPr>
          <p:cNvPr id="19" name="图片 18"/>
          <p:cNvPicPr>
            <a:picLocks noChangeAspect="1"/>
          </p:cNvPicPr>
          <p:nvPr/>
        </p:nvPicPr>
        <p:blipFill>
          <a:blip r:embed="rId6"/>
          <a:srcRect b="34625"/>
          <a:stretch>
            <a:fillRect/>
          </a:stretch>
        </p:blipFill>
        <p:spPr>
          <a:xfrm>
            <a:off x="4763543" y="352223"/>
            <a:ext cx="987425" cy="948141"/>
          </a:xfrm>
          <a:prstGeom prst="rect">
            <a:avLst/>
          </a:prstGeom>
          <a:noFill/>
          <a:ln w="9525">
            <a:noFill/>
          </a:ln>
        </p:spPr>
      </p:pic>
      <p:pic>
        <p:nvPicPr>
          <p:cNvPr id="34829" name="图片 3"/>
          <p:cNvPicPr>
            <a:picLocks noChangeAspect="1"/>
          </p:cNvPicPr>
          <p:nvPr>
            <p:custDataLst>
              <p:tags r:id="rId1"/>
            </p:custDataLst>
          </p:nvPr>
        </p:nvPicPr>
        <p:blipFill>
          <a:blip r:embed="rId7"/>
          <a:stretch>
            <a:fillRect/>
          </a:stretch>
        </p:blipFill>
        <p:spPr>
          <a:xfrm>
            <a:off x="121717" y="873125"/>
            <a:ext cx="4745037" cy="5635625"/>
          </a:xfrm>
          <a:prstGeom prst="rect">
            <a:avLst/>
          </a:prstGeom>
          <a:noFill/>
          <a:ln w="9525">
            <a:noFill/>
          </a:ln>
        </p:spPr>
      </p:pic>
      <p:pic>
        <p:nvPicPr>
          <p:cNvPr id="3" name="图片 3" descr="IMG_256"/>
          <p:cNvPicPr>
            <a:picLocks noChangeAspect="1"/>
          </p:cNvPicPr>
          <p:nvPr>
            <p:custDataLst>
              <p:tags r:id="rId2"/>
            </p:custDataLst>
          </p:nvPr>
        </p:nvPicPr>
        <p:blipFill>
          <a:blip r:embed="rId8"/>
          <a:stretch>
            <a:fillRect/>
          </a:stretch>
        </p:blipFill>
        <p:spPr>
          <a:xfrm>
            <a:off x="10918825" y="44450"/>
            <a:ext cx="1240155" cy="1386205"/>
          </a:xfrm>
          <a:prstGeom prst="rect">
            <a:avLst/>
          </a:prstGeom>
          <a:noFill/>
          <a:ln w="9525">
            <a:noFill/>
          </a:ln>
        </p:spPr>
      </p:pic>
      <p:sp>
        <p:nvSpPr>
          <p:cNvPr id="6" name="文本框 5"/>
          <p:cNvSpPr txBox="1"/>
          <p:nvPr>
            <p:custDataLst>
              <p:tags r:id="rId3"/>
            </p:custDataLst>
          </p:nvPr>
        </p:nvSpPr>
        <p:spPr>
          <a:xfrm>
            <a:off x="4730115" y="5876925"/>
            <a:ext cx="7626985" cy="64516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3600">
                <a:highlight>
                  <a:srgbClr val="FFFF00"/>
                </a:highlight>
                <a:sym typeface="+mn-ea"/>
              </a:rPr>
              <a:t>网络恋爱有风险，小心谨慎才是真！</a:t>
            </a:r>
          </a:p>
        </p:txBody>
      </p:sp>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par>
                          <p:cTn id="20" fill="hold">
                            <p:stCondLst>
                              <p:cond delay="759"/>
                            </p:stCondLst>
                            <p:childTnLst>
                              <p:par>
                                <p:cTn id="21" presetID="4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400"/>
                                        <p:tgtEl>
                                          <p:spTgt spid="19"/>
                                        </p:tgtEl>
                                      </p:cBhvr>
                                    </p:animEffect>
                                    <p:anim calcmode="lin" valueType="num">
                                      <p:cBhvr>
                                        <p:cTn id="24" dur="400" fill="hold"/>
                                        <p:tgtEl>
                                          <p:spTgt spid="19"/>
                                        </p:tgtEl>
                                        <p:attrNameLst>
                                          <p:attrName>ppt_x</p:attrName>
                                        </p:attrNameLst>
                                      </p:cBhvr>
                                      <p:tavLst>
                                        <p:tav tm="0">
                                          <p:val>
                                            <p:strVal val="#ppt_x"/>
                                          </p:val>
                                        </p:tav>
                                        <p:tav tm="100000">
                                          <p:val>
                                            <p:strVal val="#ppt_x"/>
                                          </p:val>
                                        </p:tav>
                                      </p:tavLst>
                                    </p:anim>
                                    <p:anim calcmode="lin" valueType="num">
                                      <p:cBhvr>
                                        <p:cTn id="25" dur="4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259"/>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400"/>
                                        <p:tgtEl>
                                          <p:spTgt spid="9"/>
                                        </p:tgtEl>
                                      </p:cBhvr>
                                    </p:animEffect>
                                  </p:childTnLst>
                                </p:cTn>
                              </p:par>
                            </p:childTnLst>
                          </p:cTn>
                        </p:par>
                        <p:par>
                          <p:cTn id="30" fill="hold">
                            <p:stCondLst>
                              <p:cond delay="1759"/>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fltVal val="0"/>
                                          </p:val>
                                        </p:tav>
                                        <p:tav tm="100000">
                                          <p:val>
                                            <p:strVal val="#ppt_w"/>
                                          </p:val>
                                        </p:tav>
                                      </p:tavLst>
                                    </p:anim>
                                    <p:anim calcmode="lin" valueType="num">
                                      <p:cBhvr>
                                        <p:cTn id="34" dur="400" fill="hold"/>
                                        <p:tgtEl>
                                          <p:spTgt spid="2"/>
                                        </p:tgtEl>
                                        <p:attrNameLst>
                                          <p:attrName>ppt_h</p:attrName>
                                        </p:attrNameLst>
                                      </p:cBhvr>
                                      <p:tavLst>
                                        <p:tav tm="0">
                                          <p:val>
                                            <p:fltVal val="0"/>
                                          </p:val>
                                        </p:tav>
                                        <p:tav tm="100000">
                                          <p:val>
                                            <p:strVal val="#ppt_h"/>
                                          </p:val>
                                        </p:tav>
                                      </p:tavLst>
                                    </p:anim>
                                    <p:anim calcmode="lin" valueType="num">
                                      <p:cBhvr>
                                        <p:cTn id="35" dur="400" fill="hold"/>
                                        <p:tgtEl>
                                          <p:spTgt spid="2"/>
                                        </p:tgtEl>
                                        <p:attrNameLst>
                                          <p:attrName>style.rotation</p:attrName>
                                        </p:attrNameLst>
                                      </p:cBhvr>
                                      <p:tavLst>
                                        <p:tav tm="0">
                                          <p:val>
                                            <p:fltVal val="90"/>
                                          </p:val>
                                        </p:tav>
                                        <p:tav tm="100000">
                                          <p:val>
                                            <p:fltVal val="0"/>
                                          </p:val>
                                        </p:tav>
                                      </p:tavLst>
                                    </p:anim>
                                    <p:animEffect transition="in" filter="fade">
                                      <p:cBhvr>
                                        <p:cTn id="36" dur="400"/>
                                        <p:tgtEl>
                                          <p:spTgt spid="2"/>
                                        </p:tgtEl>
                                      </p:cBhvr>
                                    </p:animEffect>
                                  </p:childTnLst>
                                </p:cTn>
                              </p:par>
                            </p:childTnLst>
                          </p:cTn>
                        </p:par>
                        <p:par>
                          <p:cTn id="37" fill="hold">
                            <p:stCondLst>
                              <p:cond delay="2259"/>
                            </p:stCondLst>
                            <p:childTnLst>
                              <p:par>
                                <p:cTn id="38" presetID="22" presetClass="entr" presetSubtype="1"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ldLvl="0" animBg="1"/>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481013" y="155575"/>
            <a:ext cx="3651250" cy="584200"/>
          </a:xfrm>
          <a:prstGeom prst="rect">
            <a:avLst/>
          </a:prstGeom>
          <a:noFill/>
          <a:ln w="9525">
            <a:noFill/>
          </a:ln>
        </p:spPr>
        <p:txBody>
          <a:bodyPr wrap="square" anchor="t" anchorCtr="0">
            <a:spAutoFit/>
          </a:bodyPr>
          <a:lstStyle/>
          <a:p>
            <a:r>
              <a:rPr lang="zh-CN" altLang="en-US" sz="3200" b="1" dirty="0">
                <a:solidFill>
                  <a:srgbClr val="2A495A"/>
                </a:solidFill>
                <a:latin typeface="微软雅黑" panose="020B0503020204020204" pitchFamily="34" charset="-122"/>
                <a:ea typeface="微软雅黑" panose="020B0503020204020204" pitchFamily="34" charset="-122"/>
              </a:rPr>
              <a:t>其他常见诈骗手法</a:t>
            </a:r>
          </a:p>
        </p:txBody>
      </p:sp>
      <p:sp>
        <p:nvSpPr>
          <p:cNvPr id="21" name="矩形 20"/>
          <p:cNvSpPr/>
          <p:nvPr/>
        </p:nvSpPr>
        <p:spPr>
          <a:xfrm>
            <a:off x="7250509" y="2132856"/>
            <a:ext cx="4824536" cy="2448272"/>
          </a:xfrm>
          <a:prstGeom prst="rect">
            <a:avLst/>
          </a:prstGeom>
          <a:solidFill>
            <a:schemeClr val="accent5">
              <a:lumMod val="60000"/>
              <a:lumOff val="40000"/>
            </a:schemeClr>
          </a:solidFill>
        </p:spPr>
        <p:txBody>
          <a:bodyPr>
            <a:noAutofit/>
          </a:body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chemeClr val="accent1"/>
                </a:solidFill>
                <a:effectLst/>
                <a:uLnTx/>
                <a:uFillTx/>
                <a:latin typeface="+mj-ea"/>
                <a:ea typeface="+mj-ea"/>
                <a:cs typeface="+mn-cs"/>
              </a:rPr>
              <a:t>诈骗分子</a:t>
            </a:r>
            <a:r>
              <a:rPr kumimoji="0" lang="zh-CN" sz="3600" b="1" i="0" u="none" strike="noStrike" kern="1200" cap="none" spc="0" normalizeH="0" baseline="0" noProof="0" dirty="0">
                <a:ln>
                  <a:noFill/>
                </a:ln>
                <a:solidFill>
                  <a:schemeClr val="accent1"/>
                </a:solidFill>
                <a:effectLst/>
                <a:uLnTx/>
                <a:uFillTx/>
                <a:latin typeface="+mj-ea"/>
                <a:ea typeface="+mj-ea"/>
                <a:cs typeface="+mn-cs"/>
              </a:rPr>
              <a:t>利用租借、购买他人银行卡或电话卡实施犯罪，卡主需承担相应的法律责任。</a:t>
            </a:r>
            <a:endParaRPr kumimoji="0" lang="zh-CN" altLang="en-US" sz="3600" b="1" i="0" u="none" strike="noStrike" kern="1200" cap="none" spc="0" normalizeH="0" baseline="0" noProof="0" dirty="0">
              <a:ln>
                <a:noFill/>
              </a:ln>
              <a:solidFill>
                <a:schemeClr val="accent1"/>
              </a:solidFill>
              <a:effectLst/>
              <a:uLnTx/>
              <a:uFillTx/>
              <a:latin typeface="+mj-ea"/>
              <a:ea typeface="+mj-ea"/>
              <a:cs typeface="+mn-cs"/>
            </a:endParaRPr>
          </a:p>
        </p:txBody>
      </p:sp>
      <p:pic>
        <p:nvPicPr>
          <p:cNvPr id="36871" name="图片 6" descr="IMG_256"/>
          <p:cNvPicPr>
            <a:picLocks noChangeAspect="1"/>
          </p:cNvPicPr>
          <p:nvPr>
            <p:custDataLst>
              <p:tags r:id="rId1"/>
            </p:custDataLst>
          </p:nvPr>
        </p:nvPicPr>
        <p:blipFill>
          <a:blip r:embed="rId5"/>
          <a:stretch>
            <a:fillRect/>
          </a:stretch>
        </p:blipFill>
        <p:spPr>
          <a:xfrm>
            <a:off x="98425" y="1266190"/>
            <a:ext cx="6877050" cy="5006340"/>
          </a:xfrm>
          <a:prstGeom prst="rect">
            <a:avLst/>
          </a:prstGeom>
          <a:noFill/>
          <a:ln w="9525">
            <a:noFill/>
          </a:ln>
        </p:spPr>
      </p:pic>
      <p:pic>
        <p:nvPicPr>
          <p:cNvPr id="3" name="图片 3" descr="IMG_256"/>
          <p:cNvPicPr>
            <a:picLocks noChangeAspect="1"/>
          </p:cNvPicPr>
          <p:nvPr>
            <p:custDataLst>
              <p:tags r:id="rId2"/>
            </p:custDataLst>
          </p:nvPr>
        </p:nvPicPr>
        <p:blipFill>
          <a:blip r:embed="rId6"/>
          <a:stretch>
            <a:fillRect/>
          </a:stretch>
        </p:blipFill>
        <p:spPr>
          <a:xfrm>
            <a:off x="10824845" y="0"/>
            <a:ext cx="1302385" cy="1246505"/>
          </a:xfrm>
          <a:prstGeom prst="rect">
            <a:avLst/>
          </a:prstGeom>
          <a:noFill/>
          <a:ln w="9525">
            <a:noFill/>
          </a:ln>
        </p:spPr>
      </p:pic>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par>
                          <p:cTn id="20" fill="hold">
                            <p:stCondLst>
                              <p:cond delay="68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sp>
        <p:nvSpPr>
          <p:cNvPr id="38914" name="Freeform 5"/>
          <p:cNvSpPr/>
          <p:nvPr/>
        </p:nvSpPr>
        <p:spPr>
          <a:xfrm>
            <a:off x="3784600" y="2020888"/>
            <a:ext cx="8412163" cy="2816225"/>
          </a:xfrm>
          <a:custGeom>
            <a:avLst/>
            <a:gdLst/>
            <a:ahLst/>
            <a:cxnLst>
              <a:cxn ang="0">
                <a:pos x="2147483647" y="0"/>
              </a:cxn>
              <a:cxn ang="0">
                <a:pos x="2147483647" y="0"/>
              </a:cxn>
              <a:cxn ang="0">
                <a:pos x="2147483647" y="2147483647"/>
              </a:cxn>
              <a:cxn ang="0">
                <a:pos x="0" y="2147483647"/>
              </a:cxn>
              <a:cxn ang="0">
                <a:pos x="2147483647" y="0"/>
              </a:cxn>
            </a:cxnLst>
            <a:rect l="0" t="0" r="0" b="0"/>
            <a:pathLst>
              <a:path w="11039" h="3662">
                <a:moveTo>
                  <a:pt x="1136" y="0"/>
                </a:moveTo>
                <a:lnTo>
                  <a:pt x="11039" y="0"/>
                </a:lnTo>
                <a:lnTo>
                  <a:pt x="11039" y="3662"/>
                </a:lnTo>
                <a:lnTo>
                  <a:pt x="0" y="3662"/>
                </a:lnTo>
                <a:lnTo>
                  <a:pt x="1136" y="0"/>
                </a:lnTo>
                <a:close/>
              </a:path>
            </a:pathLst>
          </a:custGeom>
          <a:solidFill>
            <a:schemeClr val="tx2"/>
          </a:solidFill>
          <a:ln w="9525">
            <a:noFill/>
          </a:ln>
        </p:spPr>
        <p:txBody>
          <a:bodyPr/>
          <a:lstStyle/>
          <a:p>
            <a:endParaRPr lang="zh-CN" altLang="en-US"/>
          </a:p>
        </p:txBody>
      </p:sp>
      <p:sp>
        <p:nvSpPr>
          <p:cNvPr id="38915" name="Freeform 6"/>
          <p:cNvSpPr/>
          <p:nvPr/>
        </p:nvSpPr>
        <p:spPr>
          <a:xfrm>
            <a:off x="0" y="2020888"/>
            <a:ext cx="4548188" cy="2816225"/>
          </a:xfrm>
          <a:custGeom>
            <a:avLst/>
            <a:gdLst/>
            <a:ahLst/>
            <a:cxnLst>
              <a:cxn ang="0">
                <a:pos x="2147483647" y="0"/>
              </a:cxn>
              <a:cxn ang="0">
                <a:pos x="2147483647" y="2147483647"/>
              </a:cxn>
              <a:cxn ang="0">
                <a:pos x="0" y="2147483647"/>
              </a:cxn>
              <a:cxn ang="0">
                <a:pos x="2147483647" y="0"/>
              </a:cxn>
              <a:cxn ang="0">
                <a:pos x="2147483647" y="0"/>
              </a:cxn>
            </a:cxnLst>
            <a:rect l="0" t="0" r="0" b="0"/>
            <a:pathLst>
              <a:path w="5970" h="3662">
                <a:moveTo>
                  <a:pt x="5970" y="0"/>
                </a:moveTo>
                <a:lnTo>
                  <a:pt x="4846" y="3662"/>
                </a:lnTo>
                <a:lnTo>
                  <a:pt x="0" y="3662"/>
                </a:lnTo>
                <a:lnTo>
                  <a:pt x="3" y="0"/>
                </a:lnTo>
                <a:lnTo>
                  <a:pt x="5970" y="0"/>
                </a:lnTo>
                <a:close/>
              </a:path>
            </a:pathLst>
          </a:custGeom>
          <a:solidFill>
            <a:schemeClr val="tx1"/>
          </a:solidFill>
          <a:ln w="9525">
            <a:noFill/>
          </a:ln>
        </p:spPr>
        <p:txBody>
          <a:bodyPr/>
          <a:lstStyle/>
          <a:p>
            <a:endParaRPr lang="zh-CN" altLang="en-US"/>
          </a:p>
        </p:txBody>
      </p:sp>
      <p:sp>
        <p:nvSpPr>
          <p:cNvPr id="38916" name="TextBox 10"/>
          <p:cNvSpPr txBox="1"/>
          <p:nvPr/>
        </p:nvSpPr>
        <p:spPr>
          <a:xfrm>
            <a:off x="4624388" y="2420938"/>
            <a:ext cx="6985000" cy="2308225"/>
          </a:xfrm>
          <a:prstGeom prst="rect">
            <a:avLst/>
          </a:prstGeom>
          <a:noFill/>
          <a:ln w="9525">
            <a:noFill/>
          </a:ln>
        </p:spPr>
        <p:txBody>
          <a:bodyPr anchor="t" anchorCtr="0">
            <a:spAutoFit/>
          </a:bodyPr>
          <a:lstStyle/>
          <a:p>
            <a:r>
              <a:rPr lang="zh-CN" altLang="en-US" sz="7200" b="1" dirty="0">
                <a:solidFill>
                  <a:srgbClr val="FFFFFF"/>
                </a:solidFill>
                <a:latin typeface="微软雅黑" panose="020B0503020204020204" pitchFamily="34" charset="-122"/>
                <a:ea typeface="宋体" panose="02010600030101010101" pitchFamily="2" charset="-122"/>
              </a:rPr>
              <a:t>如何识别防范电信诈骗？</a:t>
            </a:r>
          </a:p>
        </p:txBody>
      </p:sp>
      <p:sp>
        <p:nvSpPr>
          <p:cNvPr id="38917" name="TextBox 11"/>
          <p:cNvSpPr txBox="1"/>
          <p:nvPr/>
        </p:nvSpPr>
        <p:spPr>
          <a:xfrm>
            <a:off x="1925638" y="2020888"/>
            <a:ext cx="1758950" cy="3154362"/>
          </a:xfrm>
          <a:prstGeom prst="rect">
            <a:avLst/>
          </a:prstGeom>
          <a:noFill/>
          <a:ln w="9525">
            <a:noFill/>
          </a:ln>
        </p:spPr>
        <p:txBody>
          <a:bodyPr wrap="none" anchor="t" anchorCtr="0">
            <a:spAutoFit/>
          </a:bodyPr>
          <a:lstStyle/>
          <a:p>
            <a:r>
              <a:rPr lang="en-US" altLang="zh-CN" sz="19900" b="1" dirty="0">
                <a:solidFill>
                  <a:srgbClr val="FFFFFF"/>
                </a:solidFill>
                <a:latin typeface="微软雅黑" panose="020B0503020204020204" pitchFamily="34" charset="-122"/>
                <a:ea typeface="微软雅黑" panose="020B0503020204020204" pitchFamily="34" charset="-122"/>
              </a:rPr>
              <a:t>3</a:t>
            </a:r>
            <a:endParaRPr lang="zh-CN" altLang="en-US" sz="19900" b="1" dirty="0">
              <a:solidFill>
                <a:srgbClr val="FFFFFF"/>
              </a:solidFill>
              <a:latin typeface="微软雅黑" panose="020B0503020204020204" pitchFamily="34" charset="-122"/>
              <a:ea typeface="微软雅黑" panose="020B0503020204020204" pitchFamily="34" charset="-122"/>
            </a:endParaRPr>
          </a:p>
        </p:txBody>
      </p:sp>
      <p:sp>
        <p:nvSpPr>
          <p:cNvPr id="38918" name="TextBox 13"/>
          <p:cNvSpPr txBox="1"/>
          <p:nvPr/>
        </p:nvSpPr>
        <p:spPr>
          <a:xfrm>
            <a:off x="1103313" y="3876675"/>
            <a:ext cx="1030287" cy="646113"/>
          </a:xfrm>
          <a:prstGeom prst="rect">
            <a:avLst/>
          </a:prstGeom>
          <a:noFill/>
          <a:ln w="9525">
            <a:noFill/>
          </a:ln>
        </p:spPr>
        <p:txBody>
          <a:bodyPr wrap="none" anchor="t" anchorCtr="0">
            <a:spAutoFit/>
          </a:bodyPr>
          <a:lstStyle/>
          <a:p>
            <a:r>
              <a:rPr lang="en-US" altLang="zh-CN" sz="3600" dirty="0">
                <a:solidFill>
                  <a:srgbClr val="FFFFFF"/>
                </a:solidFill>
                <a:latin typeface="Arial" panose="020B0604020202020204" pitchFamily="34" charset="0"/>
                <a:ea typeface="宋体" panose="02010600030101010101" pitchFamily="2" charset="-122"/>
              </a:rPr>
              <a:t>Part</a:t>
            </a:r>
            <a:endParaRPr lang="zh-CN" altLang="en-US" sz="3600" dirty="0">
              <a:solidFill>
                <a:srgbClr val="FFFFFF"/>
              </a:solidFill>
              <a:latin typeface="Arial" panose="020B0604020202020204" pitchFamily="34" charset="0"/>
              <a:ea typeface="宋体" panose="02010600030101010101" pitchFamily="2" charset="-122"/>
            </a:endParaRPr>
          </a:p>
        </p:txBody>
      </p:sp>
      <p:pic>
        <p:nvPicPr>
          <p:cNvPr id="3" name="图片 3" descr="IMG_256"/>
          <p:cNvPicPr>
            <a:picLocks noChangeAspect="1"/>
          </p:cNvPicPr>
          <p:nvPr>
            <p:custDataLst>
              <p:tags r:id="rId1"/>
            </p:custDataLst>
          </p:nvPr>
        </p:nvPicPr>
        <p:blipFill>
          <a:blip r:embed="rId5"/>
          <a:stretch>
            <a:fillRect/>
          </a:stretch>
        </p:blipFill>
        <p:spPr>
          <a:xfrm>
            <a:off x="10770870" y="-13970"/>
            <a:ext cx="1426210" cy="1281430"/>
          </a:xfrm>
          <a:prstGeom prst="rect">
            <a:avLst/>
          </a:prstGeom>
          <a:noFill/>
          <a:ln w="9525">
            <a:noFill/>
          </a:ln>
        </p:spPr>
      </p:pic>
    </p:spTree>
  </p:cSld>
  <p:clrMapOvr>
    <a:masterClrMapping/>
  </p:clrMapOvr>
  <p:transition spd="slow" advTm="5220">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481013" y="155575"/>
            <a:ext cx="4681537" cy="585788"/>
          </a:xfrm>
          <a:prstGeom prst="rect">
            <a:avLst/>
          </a:prstGeom>
          <a:noFill/>
          <a:ln w="9525">
            <a:noFill/>
          </a:ln>
        </p:spPr>
        <p:txBody>
          <a:bodyPr anchor="t" anchorCtr="0">
            <a:spAutoFit/>
          </a:bodyPr>
          <a:lstStyle/>
          <a:p>
            <a:r>
              <a:rPr lang="zh-CN" altLang="en-US" sz="3200" b="1" dirty="0">
                <a:latin typeface="微软雅黑" panose="020B0503020204020204" pitchFamily="34" charset="-122"/>
                <a:ea typeface="微软雅黑" panose="020B0503020204020204" pitchFamily="34" charset="-122"/>
              </a:rPr>
              <a:t>电话诈骗的共同规律</a:t>
            </a:r>
          </a:p>
        </p:txBody>
      </p:sp>
      <p:grpSp>
        <p:nvGrpSpPr>
          <p:cNvPr id="2" name="Group 4"/>
          <p:cNvGrpSpPr>
            <a:grpSpLocks noChangeAspect="1"/>
          </p:cNvGrpSpPr>
          <p:nvPr/>
        </p:nvGrpSpPr>
        <p:grpSpPr>
          <a:xfrm>
            <a:off x="5167313" y="884238"/>
            <a:ext cx="1860550" cy="2573337"/>
            <a:chOff x="3116" y="561"/>
            <a:chExt cx="1450" cy="2004"/>
          </a:xfrm>
        </p:grpSpPr>
        <p:sp>
          <p:nvSpPr>
            <p:cNvPr id="40965" name="Freeform 5"/>
            <p:cNvSpPr/>
            <p:nvPr/>
          </p:nvSpPr>
          <p:spPr>
            <a:xfrm>
              <a:off x="3116" y="561"/>
              <a:ext cx="1450" cy="2004"/>
            </a:xfrm>
            <a:custGeom>
              <a:avLst/>
              <a:gdLst/>
              <a:ahLst/>
              <a:cxnLst>
                <a:cxn ang="0">
                  <a:pos x="18" y="0"/>
                </a:cxn>
                <a:cxn ang="0">
                  <a:pos x="35" y="18"/>
                </a:cxn>
                <a:cxn ang="0">
                  <a:pos x="18" y="49"/>
                </a:cxn>
                <a:cxn ang="0">
                  <a:pos x="0" y="18"/>
                </a:cxn>
                <a:cxn ang="0">
                  <a:pos x="18" y="0"/>
                </a:cxn>
              </a:cxnLst>
              <a:rect l="0" t="0" r="0" b="0"/>
              <a:pathLst>
                <a:path w="3670" h="5076">
                  <a:moveTo>
                    <a:pt x="1835" y="0"/>
                  </a:moveTo>
                  <a:cubicBezTo>
                    <a:pt x="2848" y="0"/>
                    <a:pt x="3670" y="822"/>
                    <a:pt x="3670" y="1835"/>
                  </a:cubicBezTo>
                  <a:cubicBezTo>
                    <a:pt x="3670" y="2848"/>
                    <a:pt x="2344" y="5076"/>
                    <a:pt x="1835" y="5076"/>
                  </a:cubicBezTo>
                  <a:cubicBezTo>
                    <a:pt x="1326" y="5076"/>
                    <a:pt x="0" y="2848"/>
                    <a:pt x="0" y="1835"/>
                  </a:cubicBezTo>
                  <a:cubicBezTo>
                    <a:pt x="0" y="822"/>
                    <a:pt x="822" y="0"/>
                    <a:pt x="1835" y="0"/>
                  </a:cubicBezTo>
                  <a:close/>
                </a:path>
              </a:pathLst>
            </a:custGeom>
            <a:solidFill>
              <a:schemeClr val="tx2"/>
            </a:solidFill>
            <a:ln w="9525">
              <a:noFill/>
            </a:ln>
          </p:spPr>
          <p:txBody>
            <a:bodyPr/>
            <a:lstStyle/>
            <a:p>
              <a:endParaRPr lang="zh-CN" altLang="en-US"/>
            </a:p>
          </p:txBody>
        </p:sp>
        <p:sp>
          <p:nvSpPr>
            <p:cNvPr id="40966" name="Oval 6"/>
            <p:cNvSpPr/>
            <p:nvPr/>
          </p:nvSpPr>
          <p:spPr>
            <a:xfrm>
              <a:off x="3225" y="670"/>
              <a:ext cx="1232" cy="1231"/>
            </a:xfrm>
            <a:prstGeom prst="ellipse">
              <a:avLst/>
            </a:prstGeom>
            <a:solidFill>
              <a:srgbClr val="FFFFFF"/>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grpSp>
      <p:sp>
        <p:nvSpPr>
          <p:cNvPr id="9" name="矩形 8"/>
          <p:cNvSpPr/>
          <p:nvPr/>
        </p:nvSpPr>
        <p:spPr>
          <a:xfrm>
            <a:off x="5516563" y="1274763"/>
            <a:ext cx="1174750" cy="1201737"/>
          </a:xfrm>
          <a:prstGeom prst="rect">
            <a:avLst/>
          </a:prstGeom>
          <a:noFill/>
          <a:ln w="9525">
            <a:noFill/>
          </a:ln>
        </p:spPr>
        <p:txBody>
          <a:bodyPr anchor="t" anchorCtr="0">
            <a:spAutoFit/>
          </a:bodyPr>
          <a:lstStyle/>
          <a:p>
            <a:pPr algn="ctr"/>
            <a:r>
              <a:rPr lang="zh-CN" altLang="en-US" sz="3600" b="1" dirty="0">
                <a:latin typeface="微软雅黑" panose="020B0503020204020204" pitchFamily="34" charset="-122"/>
                <a:ea typeface="微软雅黑" panose="020B0503020204020204" pitchFamily="34" charset="-122"/>
              </a:rPr>
              <a:t>落脚点</a:t>
            </a:r>
          </a:p>
        </p:txBody>
      </p:sp>
      <p:sp>
        <p:nvSpPr>
          <p:cNvPr id="11" name="TextBox 10"/>
          <p:cNvSpPr txBox="1"/>
          <p:nvPr/>
        </p:nvSpPr>
        <p:spPr>
          <a:xfrm>
            <a:off x="585470" y="5092700"/>
            <a:ext cx="10625455" cy="1322070"/>
          </a:xfrm>
          <a:prstGeom prst="rect">
            <a:avLst/>
          </a:prstGeom>
          <a:noFill/>
        </p:spPr>
        <p:txBody>
          <a:bodyPr wrap="square">
            <a:spAutoFit/>
          </a:bodyPr>
          <a:lstStyle>
            <a:defPPr>
              <a:defRPr lang="zh-CN"/>
            </a:defPPr>
            <a:lvl1pPr algn="just">
              <a:defRPr>
                <a:solidFill>
                  <a:schemeClr val="accent1"/>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accent1"/>
                </a:solidFill>
                <a:effectLst/>
                <a:uLnTx/>
                <a:uFillTx/>
                <a:latin typeface="+mj-ea"/>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accent1"/>
                </a:solidFill>
                <a:effectLst/>
                <a:uLnTx/>
                <a:uFillTx/>
                <a:latin typeface="+mj-ea"/>
                <a:ea typeface="微软雅黑" panose="020B0503020204020204" pitchFamily="34" charset="-122"/>
                <a:cs typeface="+mn-cs"/>
              </a:rPr>
              <a:t>所有诈骗案件中都有一个共同的规律，诈骗分子无论花言巧语，手法如何翻新，最后都要落到一个点上，就是</a:t>
            </a:r>
            <a:r>
              <a:rPr kumimoji="0" lang="zh-CN" altLang="en-US" sz="2000" b="0" i="0" u="none" strike="noStrike" kern="1200" cap="none" spc="0" normalizeH="0" baseline="0" noProof="0" dirty="0">
                <a:ln>
                  <a:noFill/>
                </a:ln>
                <a:solidFill>
                  <a:srgbClr val="FF0000"/>
                </a:solidFill>
                <a:effectLst/>
                <a:uLnTx/>
                <a:uFillTx/>
                <a:latin typeface="+mj-ea"/>
                <a:ea typeface="微软雅黑" panose="020B0503020204020204" pitchFamily="34" charset="-122"/>
                <a:cs typeface="+mn-cs"/>
              </a:rPr>
              <a:t>要钱</a:t>
            </a:r>
            <a:r>
              <a:rPr kumimoji="0" lang="zh-CN" altLang="en-US" sz="2000" b="0" i="0" u="none" strike="noStrike" kern="1200" cap="none" spc="0" normalizeH="0" baseline="0" noProof="0" dirty="0">
                <a:ln>
                  <a:noFill/>
                </a:ln>
                <a:solidFill>
                  <a:schemeClr val="accent1"/>
                </a:solidFill>
                <a:effectLst/>
                <a:uLnTx/>
                <a:uFillTx/>
                <a:latin typeface="+mj-ea"/>
                <a:ea typeface="微软雅黑" panose="020B0503020204020204" pitchFamily="34" charset="-122"/>
                <a:cs typeface="+mn-cs"/>
              </a:rPr>
              <a:t>。所以在此要提醒大家，千万不要轻信那种来历不明的电话、短信，不要轻易透露自己的身份和银行卡的信息，如果有疑问的话，要及时打电话给公安机关或向你的亲友、老师以及比较有见识的人询问一下、核实一下。 </a:t>
            </a:r>
          </a:p>
        </p:txBody>
      </p:sp>
      <p:sp>
        <p:nvSpPr>
          <p:cNvPr id="14" name="六边形 13"/>
          <p:cNvSpPr/>
          <p:nvPr/>
        </p:nvSpPr>
        <p:spPr>
          <a:xfrm>
            <a:off x="2359025" y="3703638"/>
            <a:ext cx="1366838" cy="1179512"/>
          </a:xfrm>
          <a:prstGeom prst="hexagon">
            <a:avLst>
              <a:gd name="adj" fmla="val 24973"/>
              <a:gd name="vf" fmla="val 115470"/>
            </a:avLst>
          </a:prstGeom>
          <a:solidFill>
            <a:schemeClr val="accent1"/>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5" name="六边形 14"/>
          <p:cNvSpPr/>
          <p:nvPr/>
        </p:nvSpPr>
        <p:spPr>
          <a:xfrm>
            <a:off x="6291263" y="3730625"/>
            <a:ext cx="1368425" cy="1179513"/>
          </a:xfrm>
          <a:prstGeom prst="hexagon">
            <a:avLst>
              <a:gd name="adj" fmla="val 25002"/>
              <a:gd name="vf" fmla="val 115470"/>
            </a:avLst>
          </a:prstGeom>
          <a:solidFill>
            <a:schemeClr val="accent1"/>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6" name="六边形 15"/>
          <p:cNvSpPr/>
          <p:nvPr/>
        </p:nvSpPr>
        <p:spPr>
          <a:xfrm>
            <a:off x="8258175" y="3730625"/>
            <a:ext cx="1368425" cy="1179513"/>
          </a:xfrm>
          <a:prstGeom prst="hexagon">
            <a:avLst>
              <a:gd name="adj" fmla="val 25002"/>
              <a:gd name="vf" fmla="val 115470"/>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7" name="六边形 16"/>
          <p:cNvSpPr/>
          <p:nvPr/>
        </p:nvSpPr>
        <p:spPr>
          <a:xfrm>
            <a:off x="4324350" y="3703638"/>
            <a:ext cx="1368425" cy="1179512"/>
          </a:xfrm>
          <a:prstGeom prst="hexagon">
            <a:avLst>
              <a:gd name="adj" fmla="val 25002"/>
              <a:gd name="vf" fmla="val 115470"/>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8" name="矩形 17"/>
          <p:cNvSpPr/>
          <p:nvPr/>
        </p:nvSpPr>
        <p:spPr>
          <a:xfrm>
            <a:off x="2538413" y="3917950"/>
            <a:ext cx="968375" cy="830263"/>
          </a:xfrm>
          <a:prstGeom prst="rect">
            <a:avLst/>
          </a:prstGeom>
          <a:noFill/>
          <a:ln w="9525">
            <a:noFill/>
          </a:ln>
        </p:spPr>
        <p:txBody>
          <a:bodyPr anchor="t" anchorCtr="0">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转账汇款</a:t>
            </a:r>
          </a:p>
        </p:txBody>
      </p:sp>
      <p:sp>
        <p:nvSpPr>
          <p:cNvPr id="19" name="矩形 18"/>
          <p:cNvSpPr/>
          <p:nvPr/>
        </p:nvSpPr>
        <p:spPr>
          <a:xfrm>
            <a:off x="4549775" y="3905250"/>
            <a:ext cx="919163" cy="831850"/>
          </a:xfrm>
          <a:prstGeom prst="rect">
            <a:avLst/>
          </a:prstGeom>
          <a:noFill/>
          <a:ln w="9525">
            <a:noFill/>
          </a:ln>
        </p:spPr>
        <p:txBody>
          <a:bodyPr anchor="t" anchorCtr="0">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账号密码</a:t>
            </a:r>
          </a:p>
        </p:txBody>
      </p:sp>
      <p:sp>
        <p:nvSpPr>
          <p:cNvPr id="20" name="矩形 19"/>
          <p:cNvSpPr/>
          <p:nvPr/>
        </p:nvSpPr>
        <p:spPr>
          <a:xfrm>
            <a:off x="6364288" y="3917950"/>
            <a:ext cx="1223962" cy="830263"/>
          </a:xfrm>
          <a:prstGeom prst="rect">
            <a:avLst/>
          </a:prstGeom>
          <a:noFill/>
          <a:ln w="9525">
            <a:noFill/>
          </a:ln>
        </p:spPr>
        <p:txBody>
          <a:bodyPr anchor="t" anchorCtr="0">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银行卡密码</a:t>
            </a:r>
          </a:p>
        </p:txBody>
      </p:sp>
      <p:sp>
        <p:nvSpPr>
          <p:cNvPr id="21" name="矩形 20"/>
          <p:cNvSpPr/>
          <p:nvPr/>
        </p:nvSpPr>
        <p:spPr>
          <a:xfrm>
            <a:off x="8331200" y="3914775"/>
            <a:ext cx="1223963" cy="831850"/>
          </a:xfrm>
          <a:prstGeom prst="rect">
            <a:avLst/>
          </a:prstGeom>
          <a:noFill/>
          <a:ln w="9525">
            <a:noFill/>
          </a:ln>
        </p:spPr>
        <p:txBody>
          <a:bodyPr anchor="t" anchorCtr="0">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手机验证码</a:t>
            </a:r>
          </a:p>
        </p:txBody>
      </p:sp>
      <p:pic>
        <p:nvPicPr>
          <p:cNvPr id="3" name="图片 3" descr="IMG_256"/>
          <p:cNvPicPr>
            <a:picLocks noChangeAspect="1"/>
          </p:cNvPicPr>
          <p:nvPr>
            <p:custDataLst>
              <p:tags r:id="rId1"/>
            </p:custDataLst>
          </p:nvPr>
        </p:nvPicPr>
        <p:blipFill>
          <a:blip r:embed="rId4"/>
          <a:stretch>
            <a:fillRect/>
          </a:stretch>
        </p:blipFill>
        <p:spPr>
          <a:xfrm>
            <a:off x="10836275" y="0"/>
            <a:ext cx="1333500" cy="1430655"/>
          </a:xfrm>
          <a:prstGeom prst="rect">
            <a:avLst/>
          </a:prstGeom>
          <a:noFill/>
          <a:ln w="9525">
            <a:noFill/>
          </a:ln>
        </p:spPr>
      </p:pic>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par>
                          <p:cTn id="20" fill="hold">
                            <p:stCondLst>
                              <p:cond delay="720"/>
                            </p:stCondLst>
                            <p:childTnLst>
                              <p:par>
                                <p:cTn id="21" presetID="47"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p:tgtEl>
                                          <p:spTgt spid="2"/>
                                        </p:tgtEl>
                                      </p:cBhvr>
                                    </p:animEffect>
                                    <p:anim calcmode="lin" valueType="num">
                                      <p:cBhvr>
                                        <p:cTn id="24" dur="800" fill="hold"/>
                                        <p:tgtEl>
                                          <p:spTgt spid="2"/>
                                        </p:tgtEl>
                                        <p:attrNameLst>
                                          <p:attrName>ppt_x</p:attrName>
                                        </p:attrNameLst>
                                      </p:cBhvr>
                                      <p:tavLst>
                                        <p:tav tm="0">
                                          <p:val>
                                            <p:strVal val="#ppt_x"/>
                                          </p:val>
                                        </p:tav>
                                        <p:tav tm="100000">
                                          <p:val>
                                            <p:strVal val="#ppt_x"/>
                                          </p:val>
                                        </p:tav>
                                      </p:tavLst>
                                    </p:anim>
                                    <p:anim calcmode="lin" valueType="num">
                                      <p:cBhvr>
                                        <p:cTn id="25" dur="8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1720"/>
                            </p:stCondLst>
                            <p:childTnLst>
                              <p:par>
                                <p:cTn id="27" presetID="31"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400" fill="hold"/>
                                        <p:tgtEl>
                                          <p:spTgt spid="9"/>
                                        </p:tgtEl>
                                        <p:attrNameLst>
                                          <p:attrName>ppt_w</p:attrName>
                                        </p:attrNameLst>
                                      </p:cBhvr>
                                      <p:tavLst>
                                        <p:tav tm="0">
                                          <p:val>
                                            <p:fltVal val="0"/>
                                          </p:val>
                                        </p:tav>
                                        <p:tav tm="100000">
                                          <p:val>
                                            <p:strVal val="#ppt_w"/>
                                          </p:val>
                                        </p:tav>
                                      </p:tavLst>
                                    </p:anim>
                                    <p:anim calcmode="lin" valueType="num">
                                      <p:cBhvr>
                                        <p:cTn id="30" dur="400" fill="hold"/>
                                        <p:tgtEl>
                                          <p:spTgt spid="9"/>
                                        </p:tgtEl>
                                        <p:attrNameLst>
                                          <p:attrName>ppt_h</p:attrName>
                                        </p:attrNameLst>
                                      </p:cBhvr>
                                      <p:tavLst>
                                        <p:tav tm="0">
                                          <p:val>
                                            <p:fltVal val="0"/>
                                          </p:val>
                                        </p:tav>
                                        <p:tav tm="100000">
                                          <p:val>
                                            <p:strVal val="#ppt_h"/>
                                          </p:val>
                                        </p:tav>
                                      </p:tavLst>
                                    </p:anim>
                                    <p:anim calcmode="lin" valueType="num">
                                      <p:cBhvr>
                                        <p:cTn id="31" dur="400" fill="hold"/>
                                        <p:tgtEl>
                                          <p:spTgt spid="9"/>
                                        </p:tgtEl>
                                        <p:attrNameLst>
                                          <p:attrName>style.rotation</p:attrName>
                                        </p:attrNameLst>
                                      </p:cBhvr>
                                      <p:tavLst>
                                        <p:tav tm="0">
                                          <p:val>
                                            <p:fltVal val="90"/>
                                          </p:val>
                                        </p:tav>
                                        <p:tav tm="100000">
                                          <p:val>
                                            <p:fltVal val="0"/>
                                          </p:val>
                                        </p:tav>
                                      </p:tavLst>
                                    </p:anim>
                                    <p:animEffect transition="in" filter="fade">
                                      <p:cBhvr>
                                        <p:cTn id="32" dur="400"/>
                                        <p:tgtEl>
                                          <p:spTgt spid="9"/>
                                        </p:tgtEl>
                                      </p:cBhvr>
                                    </p:animEffect>
                                  </p:childTnLst>
                                </p:cTn>
                              </p:par>
                            </p:childTnLst>
                          </p:cTn>
                        </p:par>
                        <p:par>
                          <p:cTn id="33" fill="hold">
                            <p:stCondLst>
                              <p:cond delay="2220"/>
                            </p:stCondLst>
                            <p:childTnLst>
                              <p:par>
                                <p:cTn id="34" presetID="22"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2720"/>
                            </p:stCondLst>
                            <p:childTnLst>
                              <p:par>
                                <p:cTn id="38" presetID="2" presetClass="entr" presetSubtype="1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20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30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3220"/>
                            </p:stCondLst>
                            <p:childTnLst>
                              <p:par>
                                <p:cTn id="55" presetID="31"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 calcmode="lin" valueType="num">
                                      <p:cBhvr>
                                        <p:cTn id="59" dur="500" fill="hold"/>
                                        <p:tgtEl>
                                          <p:spTgt spid="18"/>
                                        </p:tgtEl>
                                        <p:attrNameLst>
                                          <p:attrName>style.rotation</p:attrName>
                                        </p:attrNameLst>
                                      </p:cBhvr>
                                      <p:tavLst>
                                        <p:tav tm="0">
                                          <p:val>
                                            <p:fltVal val="90"/>
                                          </p:val>
                                        </p:tav>
                                        <p:tav tm="100000">
                                          <p:val>
                                            <p:fltVal val="0"/>
                                          </p:val>
                                        </p:tav>
                                      </p:tavLst>
                                    </p:anim>
                                    <p:animEffect transition="in" filter="fade">
                                      <p:cBhvr>
                                        <p:cTn id="60" dur="500"/>
                                        <p:tgtEl>
                                          <p:spTgt spid="18"/>
                                        </p:tgtEl>
                                      </p:cBhvr>
                                    </p:animEffect>
                                  </p:childTnLst>
                                </p:cTn>
                              </p:par>
                              <p:par>
                                <p:cTn id="61" presetID="31" presetClass="entr" presetSubtype="0" fill="hold" grpId="0" nodeType="withEffect">
                                  <p:stCondLst>
                                    <p:cond delay="1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style.rotation</p:attrName>
                                        </p:attrNameLst>
                                      </p:cBhvr>
                                      <p:tavLst>
                                        <p:tav tm="0">
                                          <p:val>
                                            <p:fltVal val="90"/>
                                          </p:val>
                                        </p:tav>
                                        <p:tav tm="100000">
                                          <p:val>
                                            <p:fltVal val="0"/>
                                          </p:val>
                                        </p:tav>
                                      </p:tavLst>
                                    </p:anim>
                                    <p:animEffect transition="in" filter="fade">
                                      <p:cBhvr>
                                        <p:cTn id="66" dur="500"/>
                                        <p:tgtEl>
                                          <p:spTgt spid="19"/>
                                        </p:tgtEl>
                                      </p:cBhvr>
                                    </p:animEffect>
                                  </p:childTnLst>
                                </p:cTn>
                              </p:par>
                              <p:par>
                                <p:cTn id="67" presetID="31" presetClass="entr" presetSubtype="0" fill="hold" grpId="0" nodeType="withEffect">
                                  <p:stCondLst>
                                    <p:cond delay="2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 calcmode="lin" valueType="num">
                                      <p:cBhvr>
                                        <p:cTn id="71" dur="500" fill="hold"/>
                                        <p:tgtEl>
                                          <p:spTgt spid="20"/>
                                        </p:tgtEl>
                                        <p:attrNameLst>
                                          <p:attrName>style.rotation</p:attrName>
                                        </p:attrNameLst>
                                      </p:cBhvr>
                                      <p:tavLst>
                                        <p:tav tm="0">
                                          <p:val>
                                            <p:fltVal val="90"/>
                                          </p:val>
                                        </p:tav>
                                        <p:tav tm="100000">
                                          <p:val>
                                            <p:fltVal val="0"/>
                                          </p:val>
                                        </p:tav>
                                      </p:tavLst>
                                    </p:anim>
                                    <p:animEffect transition="in" filter="fade">
                                      <p:cBhvr>
                                        <p:cTn id="72" dur="500"/>
                                        <p:tgtEl>
                                          <p:spTgt spid="20"/>
                                        </p:tgtEl>
                                      </p:cBhvr>
                                    </p:animEffect>
                                  </p:childTnLst>
                                </p:cTn>
                              </p:par>
                              <p:par>
                                <p:cTn id="73" presetID="31" presetClass="entr" presetSubtype="0" fill="hold" grpId="0" nodeType="withEffect">
                                  <p:stCondLst>
                                    <p:cond delay="30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 calcmode="lin" valueType="num">
                                      <p:cBhvr>
                                        <p:cTn id="77" dur="500" fill="hold"/>
                                        <p:tgtEl>
                                          <p:spTgt spid="21"/>
                                        </p:tgtEl>
                                        <p:attrNameLst>
                                          <p:attrName>style.rotation</p:attrName>
                                        </p:attrNameLst>
                                      </p:cBhvr>
                                      <p:tavLst>
                                        <p:tav tm="0">
                                          <p:val>
                                            <p:fltVal val="90"/>
                                          </p:val>
                                        </p:tav>
                                        <p:tav tm="100000">
                                          <p:val>
                                            <p:fltVal val="0"/>
                                          </p:val>
                                        </p:tav>
                                      </p:tavLst>
                                    </p:anim>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14" grpId="0" animBg="1"/>
      <p:bldP spid="15" grpId="0" animBg="1"/>
      <p:bldP spid="16" grpId="0" animBg="1"/>
      <p:bldP spid="17" grpId="0" animBg="1"/>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43012" name="椭圆 13"/>
          <p:cNvSpPr/>
          <p:nvPr/>
        </p:nvSpPr>
        <p:spPr>
          <a:xfrm>
            <a:off x="625773" y="1417955"/>
            <a:ext cx="1936750" cy="1935163"/>
          </a:xfrm>
          <a:prstGeom prst="ellipse">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6" name="矩形 15"/>
          <p:cNvSpPr/>
          <p:nvPr/>
        </p:nvSpPr>
        <p:spPr>
          <a:xfrm>
            <a:off x="452586" y="3645023"/>
            <a:ext cx="2283121" cy="132343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chemeClr val="tx1"/>
                </a:solidFill>
                <a:effectLst/>
                <a:uLnTx/>
                <a:uFillTx/>
                <a:latin typeface="+mj-ea"/>
                <a:ea typeface="+mj-ea"/>
                <a:cs typeface="+mn-cs"/>
              </a:rPr>
              <a:t>网络诈骗防范提示</a:t>
            </a:r>
          </a:p>
        </p:txBody>
      </p:sp>
      <p:pic>
        <p:nvPicPr>
          <p:cNvPr id="3" name="图片 3" descr="IMG_256"/>
          <p:cNvPicPr>
            <a:picLocks noChangeAspect="1"/>
          </p:cNvPicPr>
          <p:nvPr>
            <p:custDataLst>
              <p:tags r:id="rId1"/>
            </p:custDataLst>
          </p:nvPr>
        </p:nvPicPr>
        <p:blipFill>
          <a:blip r:embed="rId5"/>
          <a:stretch>
            <a:fillRect/>
          </a:stretch>
        </p:blipFill>
        <p:spPr>
          <a:xfrm>
            <a:off x="10833100" y="31750"/>
            <a:ext cx="1379220" cy="1386205"/>
          </a:xfrm>
          <a:prstGeom prst="rect">
            <a:avLst/>
          </a:prstGeom>
          <a:noFill/>
          <a:ln w="9525">
            <a:noFill/>
          </a:ln>
        </p:spPr>
      </p:pic>
      <p:sp>
        <p:nvSpPr>
          <p:cNvPr id="45062" name="Freeform 6"/>
          <p:cNvSpPr>
            <a:spLocks noEditPoints="1"/>
          </p:cNvSpPr>
          <p:nvPr>
            <p:custDataLst>
              <p:tags r:id="rId2"/>
            </p:custDataLst>
          </p:nvPr>
        </p:nvSpPr>
        <p:spPr>
          <a:xfrm>
            <a:off x="1018679" y="1853723"/>
            <a:ext cx="1150937" cy="106362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83" h="789">
                <a:moveTo>
                  <a:pt x="92" y="157"/>
                </a:moveTo>
                <a:cubicBezTo>
                  <a:pt x="41" y="159"/>
                  <a:pt x="0" y="202"/>
                  <a:pt x="0" y="253"/>
                </a:cubicBezTo>
                <a:lnTo>
                  <a:pt x="0" y="556"/>
                </a:lnTo>
                <a:cubicBezTo>
                  <a:pt x="0" y="608"/>
                  <a:pt x="43" y="652"/>
                  <a:pt x="96" y="652"/>
                </a:cubicBezTo>
                <a:lnTo>
                  <a:pt x="128" y="652"/>
                </a:lnTo>
                <a:lnTo>
                  <a:pt x="128" y="789"/>
                </a:lnTo>
                <a:lnTo>
                  <a:pt x="230" y="652"/>
                </a:lnTo>
                <a:lnTo>
                  <a:pt x="605" y="652"/>
                </a:lnTo>
                <a:cubicBezTo>
                  <a:pt x="617" y="652"/>
                  <a:pt x="629" y="649"/>
                  <a:pt x="640" y="645"/>
                </a:cubicBezTo>
                <a:lnTo>
                  <a:pt x="595" y="585"/>
                </a:lnTo>
                <a:lnTo>
                  <a:pt x="254" y="585"/>
                </a:lnTo>
                <a:cubicBezTo>
                  <a:pt x="211" y="585"/>
                  <a:pt x="170" y="568"/>
                  <a:pt x="139" y="537"/>
                </a:cubicBezTo>
                <a:cubicBezTo>
                  <a:pt x="109" y="507"/>
                  <a:pt x="92" y="466"/>
                  <a:pt x="92" y="423"/>
                </a:cubicBezTo>
                <a:lnTo>
                  <a:pt x="92" y="157"/>
                </a:lnTo>
                <a:close/>
                <a:moveTo>
                  <a:pt x="354" y="160"/>
                </a:moveTo>
                <a:lnTo>
                  <a:pt x="344" y="259"/>
                </a:lnTo>
                <a:lnTo>
                  <a:pt x="377" y="259"/>
                </a:lnTo>
                <a:lnTo>
                  <a:pt x="388" y="142"/>
                </a:lnTo>
                <a:lnTo>
                  <a:pt x="293" y="142"/>
                </a:lnTo>
                <a:lnTo>
                  <a:pt x="293" y="103"/>
                </a:lnTo>
                <a:lnTo>
                  <a:pt x="440" y="103"/>
                </a:lnTo>
                <a:lnTo>
                  <a:pt x="428" y="259"/>
                </a:lnTo>
                <a:lnTo>
                  <a:pt x="446" y="259"/>
                </a:lnTo>
                <a:cubicBezTo>
                  <a:pt x="444" y="315"/>
                  <a:pt x="442" y="356"/>
                  <a:pt x="439" y="381"/>
                </a:cubicBezTo>
                <a:cubicBezTo>
                  <a:pt x="449" y="364"/>
                  <a:pt x="456" y="346"/>
                  <a:pt x="461" y="327"/>
                </a:cubicBezTo>
                <a:cubicBezTo>
                  <a:pt x="466" y="302"/>
                  <a:pt x="469" y="270"/>
                  <a:pt x="469" y="231"/>
                </a:cubicBezTo>
                <a:lnTo>
                  <a:pt x="469" y="118"/>
                </a:lnTo>
                <a:lnTo>
                  <a:pt x="563" y="118"/>
                </a:lnTo>
                <a:cubicBezTo>
                  <a:pt x="559" y="110"/>
                  <a:pt x="555" y="102"/>
                  <a:pt x="550" y="94"/>
                </a:cubicBezTo>
                <a:lnTo>
                  <a:pt x="618" y="81"/>
                </a:lnTo>
                <a:cubicBezTo>
                  <a:pt x="626" y="95"/>
                  <a:pt x="633" y="108"/>
                  <a:pt x="637" y="118"/>
                </a:cubicBezTo>
                <a:lnTo>
                  <a:pt x="732" y="118"/>
                </a:lnTo>
                <a:lnTo>
                  <a:pt x="732" y="224"/>
                </a:lnTo>
                <a:lnTo>
                  <a:pt x="526" y="224"/>
                </a:lnTo>
                <a:cubicBezTo>
                  <a:pt x="526" y="232"/>
                  <a:pt x="526" y="240"/>
                  <a:pt x="526" y="248"/>
                </a:cubicBezTo>
                <a:lnTo>
                  <a:pt x="736" y="248"/>
                </a:lnTo>
                <a:lnTo>
                  <a:pt x="736" y="416"/>
                </a:lnTo>
                <a:cubicBezTo>
                  <a:pt x="736" y="437"/>
                  <a:pt x="728" y="449"/>
                  <a:pt x="713" y="453"/>
                </a:cubicBezTo>
                <a:cubicBezTo>
                  <a:pt x="705" y="456"/>
                  <a:pt x="688" y="457"/>
                  <a:pt x="660" y="458"/>
                </a:cubicBezTo>
                <a:cubicBezTo>
                  <a:pt x="659" y="451"/>
                  <a:pt x="658" y="444"/>
                  <a:pt x="656" y="438"/>
                </a:cubicBezTo>
                <a:lnTo>
                  <a:pt x="632" y="438"/>
                </a:lnTo>
                <a:lnTo>
                  <a:pt x="632" y="369"/>
                </a:lnTo>
                <a:lnTo>
                  <a:pt x="610" y="369"/>
                </a:lnTo>
                <a:lnTo>
                  <a:pt x="610" y="443"/>
                </a:lnTo>
                <a:lnTo>
                  <a:pt x="576" y="443"/>
                </a:lnTo>
                <a:lnTo>
                  <a:pt x="576" y="369"/>
                </a:lnTo>
                <a:lnTo>
                  <a:pt x="555" y="369"/>
                </a:lnTo>
                <a:lnTo>
                  <a:pt x="555" y="455"/>
                </a:lnTo>
                <a:lnTo>
                  <a:pt x="512" y="455"/>
                </a:lnTo>
                <a:lnTo>
                  <a:pt x="512" y="293"/>
                </a:lnTo>
                <a:cubicBezTo>
                  <a:pt x="512" y="288"/>
                  <a:pt x="512" y="288"/>
                  <a:pt x="511" y="293"/>
                </a:cubicBezTo>
                <a:cubicBezTo>
                  <a:pt x="509" y="310"/>
                  <a:pt x="506" y="327"/>
                  <a:pt x="504" y="342"/>
                </a:cubicBezTo>
                <a:cubicBezTo>
                  <a:pt x="496" y="375"/>
                  <a:pt x="486" y="405"/>
                  <a:pt x="472" y="431"/>
                </a:cubicBezTo>
                <a:cubicBezTo>
                  <a:pt x="460" y="421"/>
                  <a:pt x="448" y="411"/>
                  <a:pt x="438" y="402"/>
                </a:cubicBezTo>
                <a:cubicBezTo>
                  <a:pt x="435" y="429"/>
                  <a:pt x="422" y="446"/>
                  <a:pt x="398" y="451"/>
                </a:cubicBezTo>
                <a:cubicBezTo>
                  <a:pt x="389" y="453"/>
                  <a:pt x="363" y="454"/>
                  <a:pt x="320" y="452"/>
                </a:cubicBezTo>
                <a:cubicBezTo>
                  <a:pt x="318" y="434"/>
                  <a:pt x="315" y="417"/>
                  <a:pt x="311" y="402"/>
                </a:cubicBezTo>
                <a:cubicBezTo>
                  <a:pt x="337" y="405"/>
                  <a:pt x="355" y="406"/>
                  <a:pt x="364" y="405"/>
                </a:cubicBezTo>
                <a:cubicBezTo>
                  <a:pt x="377" y="405"/>
                  <a:pt x="385" y="400"/>
                  <a:pt x="386" y="388"/>
                </a:cubicBezTo>
                <a:cubicBezTo>
                  <a:pt x="388" y="370"/>
                  <a:pt x="389" y="340"/>
                  <a:pt x="391" y="299"/>
                </a:cubicBezTo>
                <a:lnTo>
                  <a:pt x="291" y="299"/>
                </a:lnTo>
                <a:lnTo>
                  <a:pt x="305" y="160"/>
                </a:lnTo>
                <a:lnTo>
                  <a:pt x="354" y="160"/>
                </a:lnTo>
                <a:close/>
                <a:moveTo>
                  <a:pt x="284" y="329"/>
                </a:moveTo>
                <a:cubicBezTo>
                  <a:pt x="310" y="327"/>
                  <a:pt x="342" y="324"/>
                  <a:pt x="378" y="320"/>
                </a:cubicBezTo>
                <a:cubicBezTo>
                  <a:pt x="378" y="336"/>
                  <a:pt x="378" y="352"/>
                  <a:pt x="378" y="366"/>
                </a:cubicBezTo>
                <a:cubicBezTo>
                  <a:pt x="347" y="369"/>
                  <a:pt x="318" y="373"/>
                  <a:pt x="290" y="378"/>
                </a:cubicBezTo>
                <a:lnTo>
                  <a:pt x="284" y="329"/>
                </a:lnTo>
                <a:close/>
                <a:moveTo>
                  <a:pt x="675" y="158"/>
                </a:moveTo>
                <a:lnTo>
                  <a:pt x="526" y="158"/>
                </a:lnTo>
                <a:lnTo>
                  <a:pt x="526" y="184"/>
                </a:lnTo>
                <a:lnTo>
                  <a:pt x="675" y="184"/>
                </a:lnTo>
                <a:lnTo>
                  <a:pt x="675" y="158"/>
                </a:lnTo>
                <a:close/>
                <a:moveTo>
                  <a:pt x="680" y="414"/>
                </a:moveTo>
                <a:cubicBezTo>
                  <a:pt x="686" y="414"/>
                  <a:pt x="689" y="411"/>
                  <a:pt x="689" y="406"/>
                </a:cubicBezTo>
                <a:lnTo>
                  <a:pt x="689" y="369"/>
                </a:lnTo>
                <a:lnTo>
                  <a:pt x="666" y="369"/>
                </a:lnTo>
                <a:lnTo>
                  <a:pt x="666" y="414"/>
                </a:lnTo>
                <a:cubicBezTo>
                  <a:pt x="671" y="414"/>
                  <a:pt x="675" y="414"/>
                  <a:pt x="680" y="414"/>
                </a:cubicBezTo>
                <a:close/>
                <a:moveTo>
                  <a:pt x="689" y="287"/>
                </a:moveTo>
                <a:lnTo>
                  <a:pt x="666" y="287"/>
                </a:lnTo>
                <a:lnTo>
                  <a:pt x="666" y="331"/>
                </a:lnTo>
                <a:lnTo>
                  <a:pt x="689" y="331"/>
                </a:lnTo>
                <a:lnTo>
                  <a:pt x="689" y="287"/>
                </a:lnTo>
                <a:close/>
                <a:moveTo>
                  <a:pt x="610" y="331"/>
                </a:moveTo>
                <a:lnTo>
                  <a:pt x="632" y="331"/>
                </a:lnTo>
                <a:lnTo>
                  <a:pt x="632" y="287"/>
                </a:lnTo>
                <a:lnTo>
                  <a:pt x="610" y="287"/>
                </a:lnTo>
                <a:lnTo>
                  <a:pt x="610" y="331"/>
                </a:lnTo>
                <a:close/>
                <a:moveTo>
                  <a:pt x="555" y="331"/>
                </a:moveTo>
                <a:lnTo>
                  <a:pt x="576" y="331"/>
                </a:lnTo>
                <a:lnTo>
                  <a:pt x="576" y="287"/>
                </a:lnTo>
                <a:lnTo>
                  <a:pt x="555" y="287"/>
                </a:lnTo>
                <a:lnTo>
                  <a:pt x="555" y="331"/>
                </a:lnTo>
                <a:close/>
                <a:moveTo>
                  <a:pt x="254" y="0"/>
                </a:moveTo>
                <a:lnTo>
                  <a:pt x="254" y="0"/>
                </a:lnTo>
                <a:lnTo>
                  <a:pt x="763" y="0"/>
                </a:lnTo>
                <a:cubicBezTo>
                  <a:pt x="796" y="0"/>
                  <a:pt x="826" y="13"/>
                  <a:pt x="848" y="35"/>
                </a:cubicBezTo>
                <a:cubicBezTo>
                  <a:pt x="870" y="57"/>
                  <a:pt x="883" y="87"/>
                  <a:pt x="883" y="120"/>
                </a:cubicBezTo>
                <a:lnTo>
                  <a:pt x="883" y="423"/>
                </a:lnTo>
                <a:cubicBezTo>
                  <a:pt x="883" y="456"/>
                  <a:pt x="870" y="486"/>
                  <a:pt x="848" y="508"/>
                </a:cubicBezTo>
                <a:cubicBezTo>
                  <a:pt x="826" y="529"/>
                  <a:pt x="796" y="543"/>
                  <a:pt x="763" y="543"/>
                </a:cubicBezTo>
                <a:lnTo>
                  <a:pt x="755" y="543"/>
                </a:lnTo>
                <a:lnTo>
                  <a:pt x="755" y="657"/>
                </a:lnTo>
                <a:cubicBezTo>
                  <a:pt x="755" y="670"/>
                  <a:pt x="744" y="681"/>
                  <a:pt x="731" y="681"/>
                </a:cubicBezTo>
                <a:cubicBezTo>
                  <a:pt x="722" y="681"/>
                  <a:pt x="715" y="676"/>
                  <a:pt x="711" y="669"/>
                </a:cubicBezTo>
                <a:lnTo>
                  <a:pt x="616" y="543"/>
                </a:lnTo>
                <a:lnTo>
                  <a:pt x="254" y="543"/>
                </a:lnTo>
                <a:cubicBezTo>
                  <a:pt x="221" y="543"/>
                  <a:pt x="191" y="529"/>
                  <a:pt x="169" y="508"/>
                </a:cubicBezTo>
                <a:cubicBezTo>
                  <a:pt x="147" y="486"/>
                  <a:pt x="134" y="456"/>
                  <a:pt x="134" y="423"/>
                </a:cubicBezTo>
                <a:lnTo>
                  <a:pt x="134" y="120"/>
                </a:lnTo>
                <a:cubicBezTo>
                  <a:pt x="134" y="87"/>
                  <a:pt x="147" y="57"/>
                  <a:pt x="169" y="35"/>
                </a:cubicBezTo>
                <a:cubicBezTo>
                  <a:pt x="191" y="13"/>
                  <a:pt x="221" y="0"/>
                  <a:pt x="254" y="0"/>
                </a:cubicBezTo>
                <a:close/>
                <a:moveTo>
                  <a:pt x="763" y="48"/>
                </a:moveTo>
                <a:lnTo>
                  <a:pt x="763" y="48"/>
                </a:lnTo>
                <a:cubicBezTo>
                  <a:pt x="783" y="48"/>
                  <a:pt x="801" y="56"/>
                  <a:pt x="814" y="69"/>
                </a:cubicBezTo>
                <a:cubicBezTo>
                  <a:pt x="827" y="82"/>
                  <a:pt x="835" y="100"/>
                  <a:pt x="835" y="120"/>
                </a:cubicBezTo>
                <a:lnTo>
                  <a:pt x="835" y="423"/>
                </a:lnTo>
                <a:cubicBezTo>
                  <a:pt x="835" y="443"/>
                  <a:pt x="827" y="460"/>
                  <a:pt x="814" y="473"/>
                </a:cubicBezTo>
                <a:cubicBezTo>
                  <a:pt x="801" y="487"/>
                  <a:pt x="783" y="495"/>
                  <a:pt x="763" y="495"/>
                </a:cubicBezTo>
                <a:lnTo>
                  <a:pt x="731" y="495"/>
                </a:lnTo>
                <a:cubicBezTo>
                  <a:pt x="718" y="495"/>
                  <a:pt x="707" y="505"/>
                  <a:pt x="707" y="519"/>
                </a:cubicBezTo>
                <a:lnTo>
                  <a:pt x="707" y="584"/>
                </a:lnTo>
                <a:lnTo>
                  <a:pt x="648" y="504"/>
                </a:lnTo>
                <a:cubicBezTo>
                  <a:pt x="643" y="498"/>
                  <a:pt x="636" y="495"/>
                  <a:pt x="628" y="495"/>
                </a:cubicBezTo>
                <a:lnTo>
                  <a:pt x="254" y="495"/>
                </a:lnTo>
                <a:cubicBezTo>
                  <a:pt x="234" y="495"/>
                  <a:pt x="216" y="487"/>
                  <a:pt x="203" y="473"/>
                </a:cubicBezTo>
                <a:cubicBezTo>
                  <a:pt x="190" y="460"/>
                  <a:pt x="182" y="443"/>
                  <a:pt x="182" y="423"/>
                </a:cubicBezTo>
                <a:lnTo>
                  <a:pt x="182" y="120"/>
                </a:lnTo>
                <a:cubicBezTo>
                  <a:pt x="182" y="100"/>
                  <a:pt x="190" y="82"/>
                  <a:pt x="203" y="69"/>
                </a:cubicBezTo>
                <a:cubicBezTo>
                  <a:pt x="216" y="56"/>
                  <a:pt x="234" y="48"/>
                  <a:pt x="254" y="48"/>
                </a:cubicBezTo>
                <a:lnTo>
                  <a:pt x="763" y="48"/>
                </a:lnTo>
                <a:close/>
              </a:path>
            </a:pathLst>
          </a:custGeom>
          <a:solidFill>
            <a:schemeClr val="accent2"/>
          </a:solidFill>
          <a:ln w="9525">
            <a:noFill/>
          </a:ln>
        </p:spPr>
        <p:txBody>
          <a:bodyPr/>
          <a:lstStyle/>
          <a:p>
            <a:endParaRPr lang="zh-CN" altLang="en-US"/>
          </a:p>
        </p:txBody>
      </p:sp>
      <p:sp>
        <p:nvSpPr>
          <p:cNvPr id="2" name="文本框 1"/>
          <p:cNvSpPr txBox="1"/>
          <p:nvPr/>
        </p:nvSpPr>
        <p:spPr>
          <a:xfrm>
            <a:off x="3218061" y="1170940"/>
            <a:ext cx="7211695" cy="5270500"/>
          </a:xfrm>
          <a:prstGeom prst="rect">
            <a:avLst/>
          </a:prstGeom>
          <a:solidFill>
            <a:schemeClr val="bg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nchor="t">
            <a:noAutofit/>
          </a:bodyPr>
          <a:lstStyle/>
          <a:p>
            <a:r>
              <a:rPr lang="en-US" altLang="zh-CN" sz="2800"/>
              <a:t>1</a:t>
            </a:r>
            <a:r>
              <a:rPr lang="zh-CN" altLang="en-US" sz="2800"/>
              <a:t>、共享屏幕+银行账户=诈骗</a:t>
            </a:r>
          </a:p>
          <a:p>
            <a:r>
              <a:rPr lang="en-US" altLang="zh-CN" sz="2800"/>
              <a:t>2</a:t>
            </a:r>
            <a:r>
              <a:rPr lang="zh-CN" altLang="en-US" sz="2800"/>
              <a:t>、京东客服+关闭金(白)条=诈骗</a:t>
            </a:r>
          </a:p>
          <a:p>
            <a:r>
              <a:rPr lang="en-US" altLang="zh-CN" sz="2800"/>
              <a:t>3</a:t>
            </a:r>
            <a:r>
              <a:rPr lang="zh-CN" altLang="en-US" sz="2800"/>
              <a:t>、兼职做任务+垫付资金=诈骗</a:t>
            </a:r>
          </a:p>
          <a:p>
            <a:r>
              <a:rPr lang="en-US" altLang="zh-CN" sz="2800"/>
              <a:t>4</a:t>
            </a:r>
            <a:r>
              <a:rPr lang="zh-CN" altLang="en-US" sz="2800"/>
              <a:t>、网络贷款+交钱=诈骗</a:t>
            </a:r>
          </a:p>
          <a:p>
            <a:r>
              <a:rPr lang="en-US" altLang="zh-CN" sz="2800"/>
              <a:t>5</a:t>
            </a:r>
            <a:r>
              <a:rPr lang="zh-CN" altLang="en-US" sz="2800"/>
              <a:t>、你犯事了+资金审查=诈骗</a:t>
            </a:r>
          </a:p>
          <a:p>
            <a:r>
              <a:rPr lang="en-US" altLang="zh-CN" sz="2800"/>
              <a:t>6</a:t>
            </a:r>
            <a:r>
              <a:rPr lang="zh-CN" altLang="en-US" sz="2800"/>
              <a:t>、网恋交友+投资赚钱=诈骗</a:t>
            </a:r>
          </a:p>
          <a:p>
            <a:r>
              <a:rPr lang="en-US" altLang="zh-CN" sz="2800"/>
              <a:t>7</a:t>
            </a:r>
            <a:r>
              <a:rPr lang="zh-CN" altLang="en-US" sz="2800"/>
              <a:t>、领导加好友+帮忙转账=诈骗</a:t>
            </a:r>
          </a:p>
          <a:p>
            <a:r>
              <a:rPr lang="en-US" altLang="zh-CN" sz="2800"/>
              <a:t>8</a:t>
            </a:r>
            <a:r>
              <a:rPr lang="zh-CN" altLang="en-US" sz="2800"/>
              <a:t>、网购客服+主动赔偿=诈骗</a:t>
            </a:r>
          </a:p>
          <a:p>
            <a:r>
              <a:rPr lang="en-US" altLang="zh-CN" sz="2800"/>
              <a:t>9</a:t>
            </a:r>
            <a:r>
              <a:rPr lang="zh-CN" altLang="en-US" sz="2800"/>
              <a:t>、陌生APP+投资理财=诈骗</a:t>
            </a:r>
          </a:p>
          <a:p>
            <a:r>
              <a:rPr lang="en-US" altLang="zh-CN" sz="2800"/>
              <a:t>10</a:t>
            </a:r>
            <a:r>
              <a:rPr lang="zh-CN" altLang="en-US" sz="2800"/>
              <a:t>、网络招嫖+预付资金=诈骗</a:t>
            </a:r>
          </a:p>
          <a:p>
            <a:r>
              <a:rPr lang="en-US" altLang="zh-CN" sz="2800"/>
              <a:t>11</a:t>
            </a:r>
            <a:r>
              <a:rPr lang="zh-CN" altLang="en-US" sz="2800"/>
              <a:t>、短信+链接=诈骗</a:t>
            </a:r>
          </a:p>
          <a:p>
            <a:r>
              <a:rPr lang="en-US" altLang="zh-CN" sz="2800"/>
              <a:t>12</a:t>
            </a:r>
            <a:r>
              <a:rPr lang="zh-CN" altLang="en-US" sz="2800"/>
              <a:t>、大额采购+垫付资金=诈骗</a:t>
            </a:r>
          </a:p>
        </p:txBody>
      </p:sp>
      <p:sp>
        <p:nvSpPr>
          <p:cNvPr id="4" name="文本框 3"/>
          <p:cNvSpPr txBox="1"/>
          <p:nvPr/>
        </p:nvSpPr>
        <p:spPr>
          <a:xfrm>
            <a:off x="3775908" y="287973"/>
            <a:ext cx="6096000" cy="58356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zh-CN" altLang="en-US" sz="3200" dirty="0">
                <a:solidFill>
                  <a:schemeClr val="tx1"/>
                </a:solidFill>
                <a:effectLst>
                  <a:outerShdw blurRad="38100" dist="19050" dir="2700000" algn="tl" rotWithShape="0">
                    <a:schemeClr val="dk1">
                      <a:alpha val="40000"/>
                    </a:schemeClr>
                  </a:outerShdw>
                </a:effectLst>
                <a:sym typeface="+mn-ea"/>
              </a:rPr>
              <a:t>★最新识别诈骗公式</a:t>
            </a:r>
          </a:p>
        </p:txBody>
      </p:sp>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sp>
        <p:nvSpPr>
          <p:cNvPr id="53250" name="Freeform 5"/>
          <p:cNvSpPr/>
          <p:nvPr/>
        </p:nvSpPr>
        <p:spPr>
          <a:xfrm>
            <a:off x="3784600" y="2020888"/>
            <a:ext cx="8412163" cy="2816225"/>
          </a:xfrm>
          <a:custGeom>
            <a:avLst/>
            <a:gdLst/>
            <a:ahLst/>
            <a:cxnLst>
              <a:cxn ang="0">
                <a:pos x="2147483647" y="0"/>
              </a:cxn>
              <a:cxn ang="0">
                <a:pos x="2147483647" y="0"/>
              </a:cxn>
              <a:cxn ang="0">
                <a:pos x="2147483647" y="2147483647"/>
              </a:cxn>
              <a:cxn ang="0">
                <a:pos x="0" y="2147483647"/>
              </a:cxn>
              <a:cxn ang="0">
                <a:pos x="2147483647" y="0"/>
              </a:cxn>
            </a:cxnLst>
            <a:rect l="0" t="0" r="0" b="0"/>
            <a:pathLst>
              <a:path w="11039" h="3662">
                <a:moveTo>
                  <a:pt x="1136" y="0"/>
                </a:moveTo>
                <a:lnTo>
                  <a:pt x="11039" y="0"/>
                </a:lnTo>
                <a:lnTo>
                  <a:pt x="11039" y="3662"/>
                </a:lnTo>
                <a:lnTo>
                  <a:pt x="0" y="3662"/>
                </a:lnTo>
                <a:lnTo>
                  <a:pt x="1136" y="0"/>
                </a:lnTo>
                <a:close/>
              </a:path>
            </a:pathLst>
          </a:custGeom>
          <a:solidFill>
            <a:schemeClr val="tx2"/>
          </a:solidFill>
          <a:ln w="9525">
            <a:noFill/>
          </a:ln>
        </p:spPr>
        <p:txBody>
          <a:bodyPr/>
          <a:lstStyle/>
          <a:p>
            <a:endParaRPr lang="zh-CN" altLang="en-US"/>
          </a:p>
        </p:txBody>
      </p:sp>
      <p:sp>
        <p:nvSpPr>
          <p:cNvPr id="53251" name="Freeform 6"/>
          <p:cNvSpPr/>
          <p:nvPr/>
        </p:nvSpPr>
        <p:spPr>
          <a:xfrm>
            <a:off x="0" y="2020888"/>
            <a:ext cx="4548188" cy="2816225"/>
          </a:xfrm>
          <a:custGeom>
            <a:avLst/>
            <a:gdLst/>
            <a:ahLst/>
            <a:cxnLst>
              <a:cxn ang="0">
                <a:pos x="2147483647" y="0"/>
              </a:cxn>
              <a:cxn ang="0">
                <a:pos x="2147483647" y="2147483647"/>
              </a:cxn>
              <a:cxn ang="0">
                <a:pos x="0" y="2147483647"/>
              </a:cxn>
              <a:cxn ang="0">
                <a:pos x="2147483647" y="0"/>
              </a:cxn>
              <a:cxn ang="0">
                <a:pos x="2147483647" y="0"/>
              </a:cxn>
            </a:cxnLst>
            <a:rect l="0" t="0" r="0" b="0"/>
            <a:pathLst>
              <a:path w="5970" h="3662">
                <a:moveTo>
                  <a:pt x="5970" y="0"/>
                </a:moveTo>
                <a:lnTo>
                  <a:pt x="4846" y="3662"/>
                </a:lnTo>
                <a:lnTo>
                  <a:pt x="0" y="3662"/>
                </a:lnTo>
                <a:lnTo>
                  <a:pt x="3" y="0"/>
                </a:lnTo>
                <a:lnTo>
                  <a:pt x="5970" y="0"/>
                </a:lnTo>
                <a:close/>
              </a:path>
            </a:pathLst>
          </a:custGeom>
          <a:solidFill>
            <a:schemeClr val="tx1"/>
          </a:solidFill>
          <a:ln w="9525">
            <a:noFill/>
          </a:ln>
        </p:spPr>
        <p:txBody>
          <a:bodyPr/>
          <a:lstStyle/>
          <a:p>
            <a:endParaRPr lang="zh-CN" altLang="en-US"/>
          </a:p>
        </p:txBody>
      </p:sp>
      <p:sp>
        <p:nvSpPr>
          <p:cNvPr id="53252" name="TextBox 10"/>
          <p:cNvSpPr txBox="1"/>
          <p:nvPr/>
        </p:nvSpPr>
        <p:spPr>
          <a:xfrm>
            <a:off x="4624705" y="2421255"/>
            <a:ext cx="7552055" cy="1198880"/>
          </a:xfrm>
          <a:prstGeom prst="rect">
            <a:avLst/>
          </a:prstGeom>
          <a:noFill/>
          <a:ln w="9525">
            <a:noFill/>
          </a:ln>
        </p:spPr>
        <p:txBody>
          <a:bodyPr wrap="square" anchor="t" anchorCtr="0">
            <a:spAutoFit/>
          </a:bodyPr>
          <a:lstStyle/>
          <a:p>
            <a:r>
              <a:rPr lang="zh-CN" altLang="en-US" sz="7200" b="1" dirty="0">
                <a:solidFill>
                  <a:srgbClr val="FFFFFF"/>
                </a:solidFill>
                <a:latin typeface="微软雅黑" panose="020B0503020204020204" pitchFamily="34" charset="-122"/>
                <a:ea typeface="宋体" panose="02010600030101010101" pitchFamily="2" charset="-122"/>
              </a:rPr>
              <a:t>被诈骗财物的去向</a:t>
            </a:r>
          </a:p>
        </p:txBody>
      </p:sp>
      <p:sp>
        <p:nvSpPr>
          <p:cNvPr id="53253" name="TextBox 11"/>
          <p:cNvSpPr txBox="1"/>
          <p:nvPr/>
        </p:nvSpPr>
        <p:spPr>
          <a:xfrm>
            <a:off x="1925638" y="2020888"/>
            <a:ext cx="1741487" cy="3152775"/>
          </a:xfrm>
          <a:prstGeom prst="rect">
            <a:avLst/>
          </a:prstGeom>
          <a:noFill/>
          <a:ln w="9525">
            <a:noFill/>
          </a:ln>
        </p:spPr>
        <p:txBody>
          <a:bodyPr wrap="none" anchor="t" anchorCtr="0">
            <a:spAutoFit/>
          </a:bodyPr>
          <a:lstStyle/>
          <a:p>
            <a:r>
              <a:rPr lang="en-US" altLang="zh-CN" sz="19900" b="1" dirty="0">
                <a:solidFill>
                  <a:srgbClr val="FFFFFF"/>
                </a:solidFill>
                <a:latin typeface="微软雅黑" panose="020B0503020204020204" pitchFamily="34" charset="-122"/>
                <a:ea typeface="微软雅黑" panose="020B0503020204020204" pitchFamily="34" charset="-122"/>
              </a:rPr>
              <a:t>4</a:t>
            </a:r>
            <a:endParaRPr lang="zh-CN" altLang="en-US" sz="19900" b="1" dirty="0">
              <a:solidFill>
                <a:srgbClr val="FFFFFF"/>
              </a:solidFill>
              <a:latin typeface="微软雅黑" panose="020B0503020204020204" pitchFamily="34" charset="-122"/>
              <a:ea typeface="微软雅黑" panose="020B0503020204020204" pitchFamily="34" charset="-122"/>
            </a:endParaRPr>
          </a:p>
        </p:txBody>
      </p:sp>
      <p:sp>
        <p:nvSpPr>
          <p:cNvPr id="53254" name="TextBox 13"/>
          <p:cNvSpPr txBox="1"/>
          <p:nvPr/>
        </p:nvSpPr>
        <p:spPr>
          <a:xfrm>
            <a:off x="1103313" y="3876675"/>
            <a:ext cx="1030287" cy="646113"/>
          </a:xfrm>
          <a:prstGeom prst="rect">
            <a:avLst/>
          </a:prstGeom>
          <a:noFill/>
          <a:ln w="9525">
            <a:noFill/>
          </a:ln>
        </p:spPr>
        <p:txBody>
          <a:bodyPr wrap="none" anchor="t" anchorCtr="0">
            <a:spAutoFit/>
          </a:bodyPr>
          <a:lstStyle/>
          <a:p>
            <a:r>
              <a:rPr lang="en-US" altLang="zh-CN" sz="3600" dirty="0">
                <a:solidFill>
                  <a:srgbClr val="FFFFFF"/>
                </a:solidFill>
                <a:latin typeface="Arial" panose="020B0604020202020204" pitchFamily="34" charset="0"/>
                <a:ea typeface="宋体" panose="02010600030101010101" pitchFamily="2" charset="-122"/>
              </a:rPr>
              <a:t>Part</a:t>
            </a:r>
            <a:endParaRPr lang="zh-CN" altLang="en-US" sz="3600" dirty="0">
              <a:solidFill>
                <a:srgbClr val="FFFFFF"/>
              </a:solidFill>
              <a:latin typeface="Arial" panose="020B0604020202020204" pitchFamily="34" charset="0"/>
              <a:ea typeface="宋体" panose="02010600030101010101" pitchFamily="2" charset="-122"/>
            </a:endParaRPr>
          </a:p>
        </p:txBody>
      </p:sp>
      <p:pic>
        <p:nvPicPr>
          <p:cNvPr id="3" name="图片 3" descr="IMG_256"/>
          <p:cNvPicPr>
            <a:picLocks noChangeAspect="1"/>
          </p:cNvPicPr>
          <p:nvPr>
            <p:custDataLst>
              <p:tags r:id="rId1"/>
            </p:custDataLst>
          </p:nvPr>
        </p:nvPicPr>
        <p:blipFill>
          <a:blip r:embed="rId5"/>
          <a:stretch>
            <a:fillRect/>
          </a:stretch>
        </p:blipFill>
        <p:spPr>
          <a:xfrm>
            <a:off x="10347008" y="44133"/>
            <a:ext cx="1372235" cy="1386205"/>
          </a:xfrm>
          <a:prstGeom prst="rect">
            <a:avLst/>
          </a:prstGeom>
          <a:noFill/>
          <a:ln w="9525">
            <a:noFill/>
          </a:ln>
        </p:spPr>
      </p:pic>
    </p:spTree>
  </p:cSld>
  <p:clrMapOvr>
    <a:masterClrMapping/>
  </p:clrMapOvr>
  <p:transition spd="slow" advTm="5220">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8" name="Oval 7"/>
          <p:cNvSpPr>
            <a:spLocks noChangeArrowheads="1"/>
          </p:cNvSpPr>
          <p:nvPr/>
        </p:nvSpPr>
        <p:spPr bwMode="auto">
          <a:xfrm>
            <a:off x="4586288" y="1131888"/>
            <a:ext cx="444500" cy="442913"/>
          </a:xfrm>
          <a:prstGeom prst="ellipse">
            <a:avLst/>
          </a:prstGeom>
          <a:solidFill>
            <a:schemeClr val="tx2"/>
          </a:solidFill>
          <a:ln w="38100" cap="flat">
            <a:solidFill>
              <a:schemeClr val="accent2"/>
            </a:solidFill>
            <a:prstDash val="solid"/>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accent2"/>
                </a:solidFill>
                <a:effectLst/>
                <a:uLnTx/>
                <a:uFillTx/>
                <a:latin typeface="+mn-ea"/>
                <a:ea typeface="+mn-ea"/>
                <a:cs typeface="+mn-cs"/>
              </a:rPr>
              <a:t>1</a:t>
            </a:r>
            <a:endParaRPr kumimoji="0" lang="zh-CN" altLang="en-US" sz="1800" b="1" i="0" u="none" strike="noStrike" kern="1200" cap="none" spc="0" normalizeH="0" baseline="0" noProof="0" dirty="0">
              <a:ln>
                <a:noFill/>
              </a:ln>
              <a:solidFill>
                <a:schemeClr val="accent2"/>
              </a:solidFill>
              <a:effectLst/>
              <a:uLnTx/>
              <a:uFillTx/>
              <a:latin typeface="+mn-ea"/>
              <a:ea typeface="+mn-ea"/>
              <a:cs typeface="+mn-cs"/>
            </a:endParaRPr>
          </a:p>
        </p:txBody>
      </p:sp>
      <p:sp>
        <p:nvSpPr>
          <p:cNvPr id="19" name="矩形 18"/>
          <p:cNvSpPr/>
          <p:nvPr/>
        </p:nvSpPr>
        <p:spPr>
          <a:xfrm>
            <a:off x="5148383" y="1082806"/>
            <a:ext cx="6148388" cy="1536634"/>
          </a:xfrm>
          <a:prstGeom prst="rect">
            <a:avLst/>
          </a:prstGeom>
          <a:solidFill>
            <a:schemeClr val="accent5"/>
          </a:solidFill>
        </p:spPr>
        <p:txBody>
          <a:bodyPr>
            <a:no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资金会迅速流向几百张卡，这一切操作可能只是在几分钟内完成，并且这些卡不是诈骗分子自己的卡，都是通过其它不正规的方式得到的。</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p:txBody>
      </p:sp>
      <p:sp>
        <p:nvSpPr>
          <p:cNvPr id="22" name="Oval 7"/>
          <p:cNvSpPr>
            <a:spLocks noChangeArrowheads="1"/>
          </p:cNvSpPr>
          <p:nvPr/>
        </p:nvSpPr>
        <p:spPr bwMode="auto">
          <a:xfrm>
            <a:off x="4586288" y="3036952"/>
            <a:ext cx="444500" cy="484188"/>
          </a:xfrm>
          <a:prstGeom prst="ellipse">
            <a:avLst/>
          </a:prstGeom>
          <a:solidFill>
            <a:schemeClr val="tx2"/>
          </a:solidFill>
          <a:ln w="38100" cap="flat">
            <a:solidFill>
              <a:schemeClr val="accent2"/>
            </a:solidFill>
            <a:prstDash val="solid"/>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accent2"/>
                </a:solidFill>
                <a:effectLst/>
                <a:uLnTx/>
                <a:uFillTx/>
                <a:latin typeface="+mn-ea"/>
                <a:ea typeface="+mn-ea"/>
                <a:cs typeface="+mn-cs"/>
              </a:rPr>
              <a:t>2</a:t>
            </a:r>
          </a:p>
        </p:txBody>
      </p:sp>
      <p:sp>
        <p:nvSpPr>
          <p:cNvPr id="23" name="矩形 22"/>
          <p:cNvSpPr/>
          <p:nvPr/>
        </p:nvSpPr>
        <p:spPr>
          <a:xfrm>
            <a:off x="5030788" y="1947863"/>
            <a:ext cx="6148388" cy="1576388"/>
          </a:xfrm>
          <a:prstGeom prst="rect">
            <a:avLst/>
          </a:prstGeom>
        </p:spPr>
        <p:txBody>
          <a:bodyPr>
            <a:no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chemeClr val="tx2"/>
                </a:solidFill>
                <a:effectLst/>
                <a:uLnTx/>
                <a:uFillTx/>
                <a:latin typeface="+mj-ea"/>
                <a:ea typeface="+mj-ea"/>
                <a:cs typeface="+mn-cs"/>
              </a:rPr>
              <a:t>  </a:t>
            </a:r>
            <a:endParaRPr kumimoji="0" lang="zh-CN" altLang="en-US" sz="1800" b="0" i="0" u="none" strike="noStrike" kern="1200" cap="none" spc="0" normalizeH="0" baseline="0" noProof="0" dirty="0">
              <a:ln>
                <a:noFill/>
              </a:ln>
              <a:solidFill>
                <a:schemeClr val="tx2"/>
              </a:solidFill>
              <a:effectLst/>
              <a:uLnTx/>
              <a:uFillTx/>
              <a:latin typeface="+mj-ea"/>
              <a:ea typeface="+mj-ea"/>
              <a:cs typeface="+mn-cs"/>
            </a:endParaRPr>
          </a:p>
        </p:txBody>
      </p:sp>
      <p:sp>
        <p:nvSpPr>
          <p:cNvPr id="25" name="矩形 24"/>
          <p:cNvSpPr/>
          <p:nvPr/>
        </p:nvSpPr>
        <p:spPr>
          <a:xfrm>
            <a:off x="4991100" y="3524250"/>
            <a:ext cx="6148388" cy="952500"/>
          </a:xfrm>
          <a:prstGeom prst="rect">
            <a:avLst/>
          </a:prstGeom>
        </p:spPr>
        <p:txBody>
          <a:bodyPr>
            <a:no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accent1"/>
              </a:solidFill>
              <a:effectLst/>
              <a:uLnTx/>
              <a:uFillTx/>
              <a:latin typeface="+mj-ea"/>
              <a:ea typeface="+mj-ea"/>
              <a:cs typeface="+mn-cs"/>
            </a:endParaRPr>
          </a:p>
        </p:txBody>
      </p:sp>
      <p:sp>
        <p:nvSpPr>
          <p:cNvPr id="27" name="矩形 26"/>
          <p:cNvSpPr/>
          <p:nvPr/>
        </p:nvSpPr>
        <p:spPr>
          <a:xfrm>
            <a:off x="4991100" y="3524250"/>
            <a:ext cx="6148388" cy="709613"/>
          </a:xfrm>
          <a:prstGeom prst="rect">
            <a:avLst/>
          </a:prstGeom>
        </p:spPr>
        <p:txBody>
          <a:bodyPr>
            <a:no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2"/>
              </a:solidFill>
              <a:effectLst/>
              <a:uLnTx/>
              <a:uFillTx/>
              <a:latin typeface="+mj-ea"/>
              <a:ea typeface="+mj-ea"/>
              <a:cs typeface="+mn-cs"/>
            </a:endParaRPr>
          </a:p>
        </p:txBody>
      </p:sp>
      <p:pic>
        <p:nvPicPr>
          <p:cNvPr id="57354" name="图片 99"/>
          <p:cNvPicPr/>
          <p:nvPr>
            <p:custDataLst>
              <p:tags r:id="rId1"/>
            </p:custDataLst>
          </p:nvPr>
        </p:nvPicPr>
        <p:blipFill>
          <a:blip r:embed="rId7"/>
          <a:stretch>
            <a:fillRect/>
          </a:stretch>
        </p:blipFill>
        <p:spPr>
          <a:xfrm>
            <a:off x="355600" y="1730057"/>
            <a:ext cx="4021137" cy="3876675"/>
          </a:xfrm>
          <a:prstGeom prst="rect">
            <a:avLst/>
          </a:prstGeom>
          <a:noFill/>
          <a:ln w="9525">
            <a:noFill/>
          </a:ln>
        </p:spPr>
      </p:pic>
      <p:sp>
        <p:nvSpPr>
          <p:cNvPr id="57355" name="矩形 19"/>
          <p:cNvSpPr/>
          <p:nvPr>
            <p:custDataLst>
              <p:tags r:id="rId2"/>
            </p:custDataLst>
          </p:nvPr>
        </p:nvSpPr>
        <p:spPr>
          <a:xfrm>
            <a:off x="625475" y="224155"/>
            <a:ext cx="7069455" cy="648970"/>
          </a:xfrm>
          <a:prstGeom prst="rect">
            <a:avLst/>
          </a:prstGeom>
          <a:solidFill>
            <a:schemeClr val="tx2"/>
          </a:solidFill>
          <a:ln w="9525">
            <a:noFill/>
          </a:ln>
        </p:spPr>
        <p:txBody>
          <a:bodyPr anchor="t" anchorCtr="0"/>
          <a:lstStyle/>
          <a:p>
            <a:r>
              <a:rPr lang="zh-CN" altLang="en-US" sz="3600" b="1" dirty="0">
                <a:latin typeface="+mj-ea"/>
                <a:ea typeface="+mj-ea"/>
              </a:rPr>
              <a:t>被诈骗的钱财去哪了，能追回来吗</a:t>
            </a:r>
          </a:p>
        </p:txBody>
      </p:sp>
      <p:sp>
        <p:nvSpPr>
          <p:cNvPr id="5" name="文本框 4"/>
          <p:cNvSpPr txBox="1"/>
          <p:nvPr/>
        </p:nvSpPr>
        <p:spPr>
          <a:xfrm>
            <a:off x="5148383" y="3070290"/>
            <a:ext cx="6161963" cy="901700"/>
          </a:xfrm>
          <a:prstGeom prst="rect">
            <a:avLst/>
          </a:prstGeom>
          <a:solidFill>
            <a:schemeClr val="accent5"/>
          </a:solidFill>
        </p:spPr>
        <p:txBody>
          <a:bodyPr wrap="square" rtlCol="0">
            <a:noAutofit/>
          </a:bodyPr>
          <a:lstStyle/>
          <a:p>
            <a:r>
              <a:rPr lang="zh-CN" altLang="en-US" sz="2400" b="1" noProof="1">
                <a:latin typeface="+mj-ea"/>
                <a:ea typeface="+mj-ea"/>
              </a:rPr>
              <a:t>服务器</a:t>
            </a:r>
            <a:r>
              <a:rPr lang="zh-CN" altLang="en-US" sz="2400" b="1" noProof="1">
                <a:latin typeface="+mj-ea"/>
                <a:ea typeface="+mj-ea"/>
                <a:sym typeface="+mn-ea"/>
              </a:rPr>
              <a:t>多层代理，</a:t>
            </a:r>
            <a:r>
              <a:rPr lang="zh-CN" altLang="en-US" sz="2400" b="1" noProof="1">
                <a:latin typeface="+mj-ea"/>
                <a:ea typeface="+mj-ea"/>
              </a:rPr>
              <a:t>基本都在境外，涉及</a:t>
            </a:r>
            <a:r>
              <a:rPr lang="zh-CN" altLang="en-US" sz="2400" b="1" noProof="1">
                <a:latin typeface="+mj-ea"/>
                <a:ea typeface="+mj-ea"/>
                <a:sym typeface="+mn-ea"/>
              </a:rPr>
              <a:t>国际合作的问题。</a:t>
            </a:r>
            <a:endParaRPr lang="zh-CN" altLang="en-US" sz="2400" b="1" noProof="1">
              <a:latin typeface="+mj-ea"/>
              <a:ea typeface="+mj-ea"/>
            </a:endParaRPr>
          </a:p>
          <a:p>
            <a:endParaRPr lang="zh-CN" altLang="en-US" noProof="1">
              <a:solidFill>
                <a:schemeClr val="bg1"/>
              </a:solidFill>
            </a:endParaRPr>
          </a:p>
          <a:p>
            <a:endParaRPr lang="zh-CN" altLang="en-US" noProof="1">
              <a:solidFill>
                <a:schemeClr val="bg1"/>
              </a:solidFill>
            </a:endParaRPr>
          </a:p>
          <a:p>
            <a:endParaRPr lang="zh-CN" altLang="en-US" noProof="1">
              <a:solidFill>
                <a:schemeClr val="bg1"/>
              </a:solidFill>
            </a:endParaRPr>
          </a:p>
          <a:p>
            <a:endParaRPr lang="zh-CN" altLang="en-US" noProof="1">
              <a:solidFill>
                <a:schemeClr val="bg1"/>
              </a:solidFill>
            </a:endParaRPr>
          </a:p>
        </p:txBody>
      </p:sp>
      <p:sp>
        <p:nvSpPr>
          <p:cNvPr id="14" name="文本框 13"/>
          <p:cNvSpPr txBox="1"/>
          <p:nvPr/>
        </p:nvSpPr>
        <p:spPr>
          <a:xfrm>
            <a:off x="5138761" y="4365104"/>
            <a:ext cx="6148070" cy="2000250"/>
          </a:xfrm>
          <a:prstGeom prst="rect">
            <a:avLst/>
          </a:prstGeom>
          <a:solidFill>
            <a:schemeClr val="accent5"/>
          </a:solidFill>
        </p:spPr>
        <p:txBody>
          <a:bodyPr wrap="square" rtlCol="0">
            <a:noAutofit/>
          </a:bodyPr>
          <a:lstStyle/>
          <a:p>
            <a:pPr algn="ctr"/>
            <a:r>
              <a:rPr lang="zh-CN" altLang="en-US" sz="4000" b="1" noProof="1">
                <a:latin typeface="Arial" panose="020B0604020202020204" pitchFamily="34" charset="0"/>
                <a:ea typeface="宋体" panose="02010600030101010101" pitchFamily="2" charset="-122"/>
                <a:cs typeface="+mn-cs"/>
              </a:rPr>
              <a:t>所以，想追回损失的财物，</a:t>
            </a:r>
            <a:r>
              <a:rPr lang="en-US" altLang="zh-CN" sz="4000" b="1" noProof="1">
                <a:latin typeface="Arial" panose="020B0604020202020204" pitchFamily="34" charset="0"/>
                <a:ea typeface="宋体" panose="02010600030101010101" pitchFamily="2" charset="-122"/>
                <a:cs typeface="+mn-cs"/>
              </a:rPr>
              <a:t>  </a:t>
            </a:r>
            <a:r>
              <a:rPr lang="zh-CN" altLang="en-US" sz="9600" b="1" noProof="1">
                <a:solidFill>
                  <a:srgbClr val="FFFF00"/>
                </a:solidFill>
                <a:latin typeface="Arial" panose="020B0604020202020204" pitchFamily="34" charset="0"/>
                <a:ea typeface="宋体" panose="02010600030101010101" pitchFamily="2" charset="-122"/>
                <a:cs typeface="+mn-cs"/>
              </a:rPr>
              <a:t>难</a:t>
            </a:r>
            <a:r>
              <a:rPr lang="zh-CN" altLang="en-US" sz="9600" b="1" noProof="1">
                <a:latin typeface="Arial" panose="020B0604020202020204" pitchFamily="34" charset="0"/>
                <a:ea typeface="宋体" panose="02010600030101010101" pitchFamily="2" charset="-122"/>
                <a:cs typeface="+mn-cs"/>
              </a:rPr>
              <a:t>！</a:t>
            </a:r>
          </a:p>
        </p:txBody>
      </p:sp>
      <p:pic>
        <p:nvPicPr>
          <p:cNvPr id="3" name="图片 3" descr="IMG_256"/>
          <p:cNvPicPr>
            <a:picLocks noChangeAspect="1"/>
          </p:cNvPicPr>
          <p:nvPr>
            <p:custDataLst>
              <p:tags r:id="rId3"/>
            </p:custDataLst>
          </p:nvPr>
        </p:nvPicPr>
        <p:blipFill>
          <a:blip r:embed="rId8"/>
          <a:stretch>
            <a:fillRect/>
          </a:stretch>
        </p:blipFill>
        <p:spPr>
          <a:xfrm>
            <a:off x="10778901" y="0"/>
            <a:ext cx="1277620" cy="1160145"/>
          </a:xfrm>
          <a:prstGeom prst="rect">
            <a:avLst/>
          </a:prstGeom>
          <a:noFill/>
          <a:ln w="9525">
            <a:noFill/>
          </a:ln>
        </p:spPr>
      </p:pic>
      <p:sp>
        <p:nvSpPr>
          <p:cNvPr id="2" name="Oval 7"/>
          <p:cNvSpPr>
            <a:spLocks noChangeArrowheads="1"/>
          </p:cNvSpPr>
          <p:nvPr>
            <p:custDataLst>
              <p:tags r:id="rId4"/>
            </p:custDataLst>
          </p:nvPr>
        </p:nvSpPr>
        <p:spPr bwMode="auto">
          <a:xfrm>
            <a:off x="4584383" y="4364698"/>
            <a:ext cx="446405" cy="526415"/>
          </a:xfrm>
          <a:prstGeom prst="ellipse">
            <a:avLst/>
          </a:prstGeom>
          <a:solidFill>
            <a:schemeClr val="tx2"/>
          </a:solidFill>
          <a:ln w="38100" cap="flat">
            <a:solidFill>
              <a:schemeClr val="accent2"/>
            </a:solidFill>
            <a:prstDash val="solid"/>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accent2"/>
                </a:solidFill>
                <a:effectLst/>
                <a:uLnTx/>
                <a:uFillTx/>
                <a:latin typeface="+mn-ea"/>
                <a:ea typeface="+mn-ea"/>
                <a:cs typeface="+mn-cs"/>
              </a:rPr>
              <a:t>3</a:t>
            </a:r>
            <a:endParaRPr kumimoji="0" lang="zh-CN" altLang="en-US" sz="1800" b="1" i="0" u="none" strike="noStrike" kern="1200" cap="none" spc="0" normalizeH="0" baseline="0" noProof="0" dirty="0">
              <a:ln>
                <a:noFill/>
              </a:ln>
              <a:solidFill>
                <a:schemeClr val="accent2"/>
              </a:solidFill>
              <a:effectLst/>
              <a:uLnTx/>
              <a:uFillTx/>
              <a:latin typeface="+mn-ea"/>
              <a:ea typeface="+mn-ea"/>
              <a:cs typeface="+mn-cs"/>
            </a:endParaRPr>
          </a:p>
        </p:txBody>
      </p:sp>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ppt_x</p:attrName>
                                        </p:attrNameLst>
                                      </p:cBhvr>
                                      <p:tavLst>
                                        <p:tav tm="0">
                                          <p:val>
                                            <p:strVal val="0-#ppt_w/2"/>
                                          </p:val>
                                        </p:tav>
                                        <p:tav tm="100000">
                                          <p:val>
                                            <p:strVal val="#ppt_x"/>
                                          </p:val>
                                        </p:tav>
                                      </p:tavLst>
                                    </p:anim>
                                    <p:anim calcmode="lin" valueType="num">
                                      <p:cBhvr>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 fill="hold"/>
                                        <p:tgtEl>
                                          <p:spTgt spid="10"/>
                                        </p:tgtEl>
                                        <p:attrNameLst>
                                          <p:attrName>ppt_x</p:attrName>
                                        </p:attrNameLst>
                                      </p:cBhvr>
                                      <p:tavLst>
                                        <p:tav tm="0">
                                          <p:val>
                                            <p:strVal val="0-#ppt_w/2"/>
                                          </p:val>
                                        </p:tav>
                                        <p:tav tm="100000">
                                          <p:val>
                                            <p:strVal val="#ppt_x"/>
                                          </p:val>
                                        </p:tav>
                                      </p:tavLst>
                                    </p:anim>
                                    <p:anim calcmode="lin" valueType="num">
                                      <p:cBhvr>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0-#ppt_w/2"/>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ppt_x</p:attrName>
                                        </p:attrNameLst>
                                      </p:cBhvr>
                                      <p:tavLst>
                                        <p:tav tm="0">
                                          <p:val>
                                            <p:strVal val="0-#ppt_w/2"/>
                                          </p:val>
                                        </p:tav>
                                        <p:tav tm="100000">
                                          <p:val>
                                            <p:strVal val="#ppt_x"/>
                                          </p:val>
                                        </p:tav>
                                      </p:tavLst>
                                    </p:anim>
                                    <p:anim calcmode="lin" valueType="num">
                                      <p:cBhvr>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ppt_x</p:attrName>
                                        </p:attrNameLst>
                                      </p:cBhvr>
                                      <p:tavLst>
                                        <p:tav tm="0">
                                          <p:val>
                                            <p:strVal val="0-#ppt_w/2"/>
                                          </p:val>
                                        </p:tav>
                                        <p:tav tm="100000">
                                          <p:val>
                                            <p:strVal val="#ppt_x"/>
                                          </p:val>
                                        </p:tav>
                                      </p:tavLst>
                                    </p:anim>
                                    <p:anim calcmode="lin" valueType="num">
                                      <p:cBhvr>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2" grpId="0" bldLvl="0" animBg="1"/>
      <p:bldP spid="23" grpId="0"/>
      <p:bldP spid="25" grpId="0"/>
      <p:bldP spid="27" grpId="0"/>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27"/>
          <p:cNvPicPr>
            <a:picLocks noGrp="1" noChangeAspect="1"/>
          </p:cNvPicPr>
          <p:nvPr>
            <p:ph idx="1"/>
            <p:custDataLst>
              <p:tags r:id="rId1"/>
            </p:custDataLst>
          </p:nvPr>
        </p:nvPicPr>
        <p:blipFill>
          <a:blip r:embed="rId4"/>
          <a:stretch>
            <a:fillRect/>
          </a:stretch>
        </p:blipFill>
        <p:spPr>
          <a:xfrm>
            <a:off x="1057910" y="1700530"/>
            <a:ext cx="1080770" cy="2352675"/>
          </a:xfrm>
          <a:prstGeom prst="rect">
            <a:avLst/>
          </a:prstGeom>
          <a:noFill/>
          <a:ln w="9525">
            <a:noFill/>
          </a:ln>
        </p:spPr>
      </p:pic>
      <p:sp>
        <p:nvSpPr>
          <p:cNvPr id="5" name="矩形 4"/>
          <p:cNvSpPr/>
          <p:nvPr/>
        </p:nvSpPr>
        <p:spPr>
          <a:xfrm>
            <a:off x="2209800" y="1485265"/>
            <a:ext cx="9811385" cy="4201795"/>
          </a:xfrm>
          <a:prstGeom prst="rect">
            <a:avLst/>
          </a:prstGeom>
          <a:noFill/>
          <a:ln>
            <a:noFill/>
          </a:ln>
        </p:spPr>
        <p:txBody>
          <a:bodyPr wrap="none" rtlCol="0" anchor="t">
            <a:noAutofit/>
          </a:bodyPr>
          <a:lstStyle/>
          <a:p>
            <a:pPr algn="l"/>
            <a:r>
              <a:rPr lang="en-US" altLang="zh-CN" sz="5400" b="1">
                <a:solidFill>
                  <a:schemeClr val="tx2"/>
                </a:solidFill>
                <a:effectLst>
                  <a:outerShdw blurRad="38100" dist="19050" dir="2700000" algn="tl" rotWithShape="0">
                    <a:schemeClr val="dk1">
                      <a:alpha val="40000"/>
                    </a:schemeClr>
                  </a:outerShdw>
                </a:effectLst>
              </a:rPr>
              <a:t> </a:t>
            </a:r>
            <a:r>
              <a:rPr lang="zh-CN" altLang="en-US" sz="6600" b="1">
                <a:solidFill>
                  <a:schemeClr val="tx2"/>
                </a:solidFill>
                <a:effectLst>
                  <a:outerShdw blurRad="38100" dist="19050" dir="2700000" algn="tl" rotWithShape="0">
                    <a:schemeClr val="dk1">
                      <a:alpha val="40000"/>
                    </a:schemeClr>
                  </a:outerShdw>
                </a:effectLst>
              </a:rPr>
              <a:t>人有两心，贪心和不甘心</a:t>
            </a:r>
            <a:r>
              <a:rPr lang="zh-CN" altLang="en-US" sz="5400" b="1">
                <a:solidFill>
                  <a:schemeClr val="tx2"/>
                </a:solidFill>
                <a:effectLst>
                  <a:outerShdw blurRad="38100" dist="19050" dir="2700000" algn="tl" rotWithShape="0">
                    <a:schemeClr val="dk1">
                      <a:alpha val="40000"/>
                    </a:schemeClr>
                  </a:outerShdw>
                </a:effectLst>
              </a:rPr>
              <a:t>，</a:t>
            </a:r>
          </a:p>
          <a:p>
            <a:pPr algn="l"/>
            <a:r>
              <a:rPr lang="en-US" altLang="zh-CN" sz="5400" b="1">
                <a:solidFill>
                  <a:schemeClr val="tx2"/>
                </a:solidFill>
                <a:effectLst>
                  <a:outerShdw blurRad="38100" dist="19050" dir="2700000" algn="tl" rotWithShape="0">
                    <a:schemeClr val="dk1">
                      <a:alpha val="40000"/>
                    </a:schemeClr>
                  </a:outerShdw>
                </a:effectLst>
              </a:rPr>
              <a:t> </a:t>
            </a:r>
            <a:r>
              <a:rPr lang="zh-CN" altLang="en-US" sz="6000" b="1">
                <a:solidFill>
                  <a:schemeClr val="tx2"/>
                </a:solidFill>
                <a:effectLst>
                  <a:outerShdw blurRad="38100" dist="19050" dir="2700000" algn="tl" rotWithShape="0">
                    <a:schemeClr val="dk1">
                      <a:alpha val="40000"/>
                    </a:schemeClr>
                  </a:outerShdw>
                </a:effectLst>
              </a:rPr>
              <a:t>我们必须控制好自己的两心</a:t>
            </a:r>
            <a:r>
              <a:rPr lang="zh-CN" altLang="en-US" sz="4800" b="1">
                <a:solidFill>
                  <a:schemeClr val="tx2"/>
                </a:solidFill>
                <a:effectLst>
                  <a:outerShdw blurRad="38100" dist="19050" dir="2700000" algn="tl" rotWithShape="0">
                    <a:schemeClr val="dk1">
                      <a:alpha val="40000"/>
                    </a:schemeClr>
                  </a:outerShdw>
                </a:effectLst>
              </a:rPr>
              <a:t>。</a:t>
            </a:r>
            <a:endParaRPr lang="zh-CN" altLang="en-US" sz="5400" b="1">
              <a:solidFill>
                <a:schemeClr val="tx2"/>
              </a:solidFill>
              <a:effectLst>
                <a:outerShdw blurRad="38100" dist="19050" dir="2700000" algn="tl" rotWithShape="0">
                  <a:schemeClr val="dk1">
                    <a:alpha val="40000"/>
                  </a:schemeClr>
                </a:outerShdw>
              </a:effectLst>
            </a:endParaRPr>
          </a:p>
          <a:p>
            <a:pPr algn="l"/>
            <a:r>
              <a:rPr lang="en-US" altLang="zh-CN" sz="5400" b="1">
                <a:solidFill>
                  <a:schemeClr val="tx2"/>
                </a:solidFill>
                <a:effectLst>
                  <a:outerShdw blurRad="38100" dist="19050" dir="2700000" algn="tl" rotWithShape="0">
                    <a:schemeClr val="dk1">
                      <a:alpha val="40000"/>
                    </a:schemeClr>
                  </a:outerShdw>
                </a:effectLst>
              </a:rPr>
              <a:t>        </a:t>
            </a:r>
          </a:p>
          <a:p>
            <a:pPr algn="l"/>
            <a:r>
              <a:rPr lang="en-US" altLang="zh-CN" sz="8000" b="1">
                <a:solidFill>
                  <a:schemeClr val="tx2"/>
                </a:solidFill>
                <a:effectLst>
                  <a:outerShdw blurRad="38100" dist="19050" dir="2700000" algn="tl" rotWithShape="0">
                    <a:schemeClr val="dk1">
                      <a:alpha val="40000"/>
                    </a:schemeClr>
                  </a:outerShdw>
                </a:effectLst>
              </a:rPr>
              <a:t> </a:t>
            </a:r>
            <a:r>
              <a:rPr lang="zh-CN" altLang="en-US" sz="8000" b="1">
                <a:solidFill>
                  <a:schemeClr val="tx2"/>
                </a:solidFill>
                <a:effectLst>
                  <a:outerShdw blurRad="38100" dist="19050" dir="2700000" algn="tl" rotWithShape="0">
                    <a:schemeClr val="dk1">
                      <a:alpha val="40000"/>
                    </a:schemeClr>
                  </a:outerShdw>
                </a:effectLst>
              </a:rPr>
              <a:t>远离电信网络诈骗！</a:t>
            </a:r>
          </a:p>
        </p:txBody>
      </p:sp>
      <p:pic>
        <p:nvPicPr>
          <p:cNvPr id="3" name="图片 3" descr="IMG_256"/>
          <p:cNvPicPr>
            <a:picLocks noChangeAspect="1"/>
          </p:cNvPicPr>
          <p:nvPr>
            <p:custDataLst>
              <p:tags r:id="rId2"/>
            </p:custDataLst>
          </p:nvPr>
        </p:nvPicPr>
        <p:blipFill>
          <a:blip r:embed="rId5"/>
          <a:stretch>
            <a:fillRect/>
          </a:stretch>
        </p:blipFill>
        <p:spPr>
          <a:xfrm>
            <a:off x="10887710" y="44450"/>
            <a:ext cx="1315085" cy="129667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9"/>
          <a:stretch>
            <a:fillRect/>
          </a:stretch>
        </a:blipFill>
        <a:effectLst/>
      </p:bgPr>
    </p:bg>
    <p:spTree>
      <p:nvGrpSpPr>
        <p:cNvPr id="1" name=""/>
        <p:cNvGrpSpPr/>
        <p:nvPr/>
      </p:nvGrpSpPr>
      <p:grpSpPr>
        <a:xfrm>
          <a:off x="0" y="0"/>
          <a:ext cx="0" cy="0"/>
          <a:chOff x="0" y="0"/>
          <a:chExt cx="0" cy="0"/>
        </a:xfrm>
      </p:grpSpPr>
      <p:sp>
        <p:nvSpPr>
          <p:cNvPr id="8194" name="Freeform 5"/>
          <p:cNvSpPr/>
          <p:nvPr/>
        </p:nvSpPr>
        <p:spPr>
          <a:xfrm>
            <a:off x="817563" y="0"/>
            <a:ext cx="2309812" cy="1160463"/>
          </a:xfrm>
          <a:custGeom>
            <a:avLst/>
            <a:gdLst/>
            <a:ahLst/>
            <a:cxnLst>
              <a:cxn ang="0">
                <a:pos x="2147483647" y="0"/>
              </a:cxn>
              <a:cxn ang="0">
                <a:pos x="2147483647" y="2147483647"/>
              </a:cxn>
              <a:cxn ang="0">
                <a:pos x="2147483647" y="2147483647"/>
              </a:cxn>
              <a:cxn ang="0">
                <a:pos x="0" y="0"/>
              </a:cxn>
              <a:cxn ang="0">
                <a:pos x="2147483647" y="0"/>
              </a:cxn>
            </a:cxnLst>
            <a:rect l="0" t="0" r="0" b="0"/>
            <a:pathLst>
              <a:path w="3490" h="1722">
                <a:moveTo>
                  <a:pt x="3490" y="0"/>
                </a:moveTo>
                <a:lnTo>
                  <a:pt x="1794" y="1695"/>
                </a:lnTo>
                <a:cubicBezTo>
                  <a:pt x="1767" y="1722"/>
                  <a:pt x="1723" y="1722"/>
                  <a:pt x="1695" y="1695"/>
                </a:cubicBezTo>
                <a:lnTo>
                  <a:pt x="0" y="0"/>
                </a:lnTo>
                <a:lnTo>
                  <a:pt x="3490" y="0"/>
                </a:lnTo>
                <a:close/>
              </a:path>
            </a:pathLst>
          </a:custGeom>
          <a:solidFill>
            <a:schemeClr val="tx2"/>
          </a:solidFill>
          <a:ln w="9525">
            <a:noFill/>
          </a:ln>
        </p:spPr>
        <p:txBody>
          <a:bodyPr/>
          <a:lstStyle/>
          <a:p>
            <a:endParaRPr lang="zh-CN" altLang="en-US"/>
          </a:p>
        </p:txBody>
      </p:sp>
      <p:sp>
        <p:nvSpPr>
          <p:cNvPr id="8195" name="Freeform 6"/>
          <p:cNvSpPr/>
          <p:nvPr/>
        </p:nvSpPr>
        <p:spPr>
          <a:xfrm>
            <a:off x="354013" y="0"/>
            <a:ext cx="2309812" cy="1157288"/>
          </a:xfrm>
          <a:custGeom>
            <a:avLst/>
            <a:gdLst/>
            <a:ahLst/>
            <a:cxnLst>
              <a:cxn ang="0">
                <a:pos x="2147483647" y="0"/>
              </a:cxn>
              <a:cxn ang="0">
                <a:pos x="2147483647" y="2147483647"/>
              </a:cxn>
              <a:cxn ang="0">
                <a:pos x="2147483647" y="2147483647"/>
              </a:cxn>
              <a:cxn ang="0">
                <a:pos x="0" y="0"/>
              </a:cxn>
              <a:cxn ang="0">
                <a:pos x="2147483647" y="0"/>
              </a:cxn>
            </a:cxnLst>
            <a:rect l="0" t="0" r="0" b="0"/>
            <a:pathLst>
              <a:path w="3490" h="1719">
                <a:moveTo>
                  <a:pt x="3490" y="0"/>
                </a:moveTo>
                <a:lnTo>
                  <a:pt x="1803" y="1687"/>
                </a:lnTo>
                <a:cubicBezTo>
                  <a:pt x="1771" y="1719"/>
                  <a:pt x="1719" y="1719"/>
                  <a:pt x="1687" y="1687"/>
                </a:cubicBezTo>
                <a:lnTo>
                  <a:pt x="0" y="0"/>
                </a:lnTo>
                <a:lnTo>
                  <a:pt x="3490" y="0"/>
                </a:lnTo>
                <a:close/>
              </a:path>
            </a:pathLst>
          </a:custGeom>
          <a:solidFill>
            <a:schemeClr val="tx1"/>
          </a:solidFill>
          <a:ln w="9525">
            <a:noFill/>
          </a:ln>
        </p:spPr>
        <p:txBody>
          <a:bodyPr/>
          <a:lstStyle/>
          <a:p>
            <a:endParaRPr lang="zh-CN" altLang="en-US"/>
          </a:p>
        </p:txBody>
      </p:sp>
      <p:sp>
        <p:nvSpPr>
          <p:cNvPr id="8196" name="Freeform 7"/>
          <p:cNvSpPr>
            <a:spLocks noEditPoints="1"/>
          </p:cNvSpPr>
          <p:nvPr/>
        </p:nvSpPr>
        <p:spPr>
          <a:xfrm>
            <a:off x="1303338" y="206375"/>
            <a:ext cx="763587" cy="7604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52" h="1131">
                <a:moveTo>
                  <a:pt x="0" y="749"/>
                </a:moveTo>
                <a:lnTo>
                  <a:pt x="297" y="452"/>
                </a:lnTo>
                <a:lnTo>
                  <a:pt x="680" y="835"/>
                </a:lnTo>
                <a:lnTo>
                  <a:pt x="645" y="869"/>
                </a:lnTo>
                <a:lnTo>
                  <a:pt x="613" y="836"/>
                </a:lnTo>
                <a:lnTo>
                  <a:pt x="383" y="1066"/>
                </a:lnTo>
                <a:lnTo>
                  <a:pt x="415" y="1099"/>
                </a:lnTo>
                <a:lnTo>
                  <a:pt x="383" y="1131"/>
                </a:lnTo>
                <a:lnTo>
                  <a:pt x="0" y="749"/>
                </a:lnTo>
                <a:close/>
                <a:moveTo>
                  <a:pt x="64" y="747"/>
                </a:moveTo>
                <a:lnTo>
                  <a:pt x="141" y="824"/>
                </a:lnTo>
                <a:lnTo>
                  <a:pt x="371" y="594"/>
                </a:lnTo>
                <a:lnTo>
                  <a:pt x="294" y="517"/>
                </a:lnTo>
                <a:lnTo>
                  <a:pt x="64" y="747"/>
                </a:lnTo>
                <a:close/>
                <a:moveTo>
                  <a:pt x="276" y="960"/>
                </a:moveTo>
                <a:lnTo>
                  <a:pt x="355" y="1039"/>
                </a:lnTo>
                <a:lnTo>
                  <a:pt x="585" y="809"/>
                </a:lnTo>
                <a:lnTo>
                  <a:pt x="506" y="730"/>
                </a:lnTo>
                <a:lnTo>
                  <a:pt x="276" y="960"/>
                </a:lnTo>
                <a:close/>
                <a:moveTo>
                  <a:pt x="170" y="853"/>
                </a:moveTo>
                <a:lnTo>
                  <a:pt x="249" y="932"/>
                </a:lnTo>
                <a:lnTo>
                  <a:pt x="479" y="702"/>
                </a:lnTo>
                <a:lnTo>
                  <a:pt x="400" y="624"/>
                </a:lnTo>
                <a:lnTo>
                  <a:pt x="170" y="853"/>
                </a:lnTo>
                <a:close/>
                <a:moveTo>
                  <a:pt x="949" y="174"/>
                </a:moveTo>
                <a:lnTo>
                  <a:pt x="999" y="179"/>
                </a:lnTo>
                <a:cubicBezTo>
                  <a:pt x="997" y="192"/>
                  <a:pt x="991" y="219"/>
                  <a:pt x="980" y="259"/>
                </a:cubicBezTo>
                <a:cubicBezTo>
                  <a:pt x="974" y="287"/>
                  <a:pt x="968" y="308"/>
                  <a:pt x="965" y="323"/>
                </a:cubicBezTo>
                <a:cubicBezTo>
                  <a:pt x="1014" y="319"/>
                  <a:pt x="1074" y="297"/>
                  <a:pt x="1143" y="254"/>
                </a:cubicBezTo>
                <a:cubicBezTo>
                  <a:pt x="1143" y="270"/>
                  <a:pt x="1146" y="288"/>
                  <a:pt x="1152" y="307"/>
                </a:cubicBezTo>
                <a:cubicBezTo>
                  <a:pt x="1050" y="363"/>
                  <a:pt x="955" y="381"/>
                  <a:pt x="867" y="359"/>
                </a:cubicBezTo>
                <a:lnTo>
                  <a:pt x="946" y="438"/>
                </a:lnTo>
                <a:cubicBezTo>
                  <a:pt x="990" y="477"/>
                  <a:pt x="990" y="517"/>
                  <a:pt x="946" y="558"/>
                </a:cubicBezTo>
                <a:cubicBezTo>
                  <a:pt x="930" y="574"/>
                  <a:pt x="914" y="590"/>
                  <a:pt x="898" y="606"/>
                </a:cubicBezTo>
                <a:cubicBezTo>
                  <a:pt x="883" y="593"/>
                  <a:pt x="869" y="584"/>
                  <a:pt x="857" y="579"/>
                </a:cubicBezTo>
                <a:cubicBezTo>
                  <a:pt x="872" y="566"/>
                  <a:pt x="890" y="549"/>
                  <a:pt x="912" y="527"/>
                </a:cubicBezTo>
                <a:cubicBezTo>
                  <a:pt x="935" y="506"/>
                  <a:pt x="935" y="486"/>
                  <a:pt x="913" y="467"/>
                </a:cubicBezTo>
                <a:lnTo>
                  <a:pt x="771" y="325"/>
                </a:lnTo>
                <a:lnTo>
                  <a:pt x="584" y="512"/>
                </a:lnTo>
                <a:lnTo>
                  <a:pt x="556" y="484"/>
                </a:lnTo>
                <a:lnTo>
                  <a:pt x="864" y="177"/>
                </a:lnTo>
                <a:lnTo>
                  <a:pt x="819" y="132"/>
                </a:lnTo>
                <a:lnTo>
                  <a:pt x="563" y="388"/>
                </a:lnTo>
                <a:lnTo>
                  <a:pt x="536" y="361"/>
                </a:lnTo>
                <a:lnTo>
                  <a:pt x="792" y="105"/>
                </a:lnTo>
                <a:lnTo>
                  <a:pt x="747" y="60"/>
                </a:lnTo>
                <a:lnTo>
                  <a:pt x="484" y="323"/>
                </a:lnTo>
                <a:lnTo>
                  <a:pt x="457" y="295"/>
                </a:lnTo>
                <a:lnTo>
                  <a:pt x="752" y="0"/>
                </a:lnTo>
                <a:lnTo>
                  <a:pt x="896" y="144"/>
                </a:lnTo>
                <a:lnTo>
                  <a:pt x="962" y="79"/>
                </a:lnTo>
                <a:lnTo>
                  <a:pt x="989" y="107"/>
                </a:lnTo>
                <a:lnTo>
                  <a:pt x="802" y="294"/>
                </a:lnTo>
                <a:lnTo>
                  <a:pt x="816" y="307"/>
                </a:lnTo>
                <a:cubicBezTo>
                  <a:pt x="853" y="318"/>
                  <a:pt x="889" y="323"/>
                  <a:pt x="922" y="325"/>
                </a:cubicBezTo>
                <a:cubicBezTo>
                  <a:pt x="933" y="267"/>
                  <a:pt x="943" y="217"/>
                  <a:pt x="949" y="174"/>
                </a:cubicBezTo>
                <a:close/>
                <a:moveTo>
                  <a:pt x="721" y="659"/>
                </a:moveTo>
                <a:cubicBezTo>
                  <a:pt x="753" y="595"/>
                  <a:pt x="790" y="515"/>
                  <a:pt x="831" y="419"/>
                </a:cubicBezTo>
                <a:cubicBezTo>
                  <a:pt x="844" y="427"/>
                  <a:pt x="856" y="435"/>
                  <a:pt x="869" y="443"/>
                </a:cubicBezTo>
                <a:cubicBezTo>
                  <a:pt x="829" y="529"/>
                  <a:pt x="793" y="607"/>
                  <a:pt x="763" y="676"/>
                </a:cubicBezTo>
                <a:lnTo>
                  <a:pt x="721" y="659"/>
                </a:lnTo>
                <a:close/>
                <a:moveTo>
                  <a:pt x="646" y="470"/>
                </a:moveTo>
                <a:cubicBezTo>
                  <a:pt x="654" y="469"/>
                  <a:pt x="664" y="467"/>
                  <a:pt x="677" y="464"/>
                </a:cubicBezTo>
                <a:cubicBezTo>
                  <a:pt x="718" y="454"/>
                  <a:pt x="752" y="448"/>
                  <a:pt x="780" y="443"/>
                </a:cubicBezTo>
                <a:lnTo>
                  <a:pt x="788" y="489"/>
                </a:lnTo>
                <a:cubicBezTo>
                  <a:pt x="767" y="493"/>
                  <a:pt x="737" y="498"/>
                  <a:pt x="701" y="505"/>
                </a:cubicBezTo>
                <a:cubicBezTo>
                  <a:pt x="679" y="508"/>
                  <a:pt x="662" y="511"/>
                  <a:pt x="651" y="513"/>
                </a:cubicBezTo>
                <a:lnTo>
                  <a:pt x="646" y="470"/>
                </a:lnTo>
                <a:close/>
              </a:path>
            </a:pathLst>
          </a:custGeom>
          <a:solidFill>
            <a:srgbClr val="FFFFFF"/>
          </a:solidFill>
          <a:ln w="9525">
            <a:noFill/>
          </a:ln>
        </p:spPr>
        <p:txBody>
          <a:bodyPr/>
          <a:lstStyle/>
          <a:p>
            <a:endParaRPr lang="zh-CN" altLang="en-US"/>
          </a:p>
        </p:txBody>
      </p:sp>
      <p:sp>
        <p:nvSpPr>
          <p:cNvPr id="8197" name="Freeform 8"/>
          <p:cNvSpPr>
            <a:spLocks noEditPoints="1"/>
          </p:cNvSpPr>
          <p:nvPr/>
        </p:nvSpPr>
        <p:spPr>
          <a:xfrm>
            <a:off x="1908175" y="274638"/>
            <a:ext cx="673100" cy="6826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17" h="1013">
                <a:moveTo>
                  <a:pt x="144" y="904"/>
                </a:moveTo>
                <a:lnTo>
                  <a:pt x="163" y="893"/>
                </a:lnTo>
                <a:cubicBezTo>
                  <a:pt x="181" y="925"/>
                  <a:pt x="177" y="955"/>
                  <a:pt x="151" y="981"/>
                </a:cubicBezTo>
                <a:cubicBezTo>
                  <a:pt x="116" y="1013"/>
                  <a:pt x="79" y="1011"/>
                  <a:pt x="41" y="977"/>
                </a:cubicBezTo>
                <a:cubicBezTo>
                  <a:pt x="3" y="936"/>
                  <a:pt x="0" y="897"/>
                  <a:pt x="32" y="861"/>
                </a:cubicBezTo>
                <a:cubicBezTo>
                  <a:pt x="55" y="839"/>
                  <a:pt x="82" y="835"/>
                  <a:pt x="113" y="847"/>
                </a:cubicBezTo>
                <a:lnTo>
                  <a:pt x="102" y="865"/>
                </a:lnTo>
                <a:cubicBezTo>
                  <a:pt x="78" y="856"/>
                  <a:pt x="59" y="858"/>
                  <a:pt x="43" y="873"/>
                </a:cubicBezTo>
                <a:cubicBezTo>
                  <a:pt x="22" y="899"/>
                  <a:pt x="25" y="929"/>
                  <a:pt x="53" y="962"/>
                </a:cubicBezTo>
                <a:cubicBezTo>
                  <a:pt x="85" y="990"/>
                  <a:pt x="113" y="993"/>
                  <a:pt x="140" y="971"/>
                </a:cubicBezTo>
                <a:cubicBezTo>
                  <a:pt x="158" y="952"/>
                  <a:pt x="159" y="929"/>
                  <a:pt x="144" y="904"/>
                </a:cubicBezTo>
                <a:close/>
                <a:moveTo>
                  <a:pt x="172" y="745"/>
                </a:moveTo>
                <a:cubicBezTo>
                  <a:pt x="149" y="772"/>
                  <a:pt x="151" y="803"/>
                  <a:pt x="179" y="836"/>
                </a:cubicBezTo>
                <a:cubicBezTo>
                  <a:pt x="210" y="864"/>
                  <a:pt x="240" y="867"/>
                  <a:pt x="268" y="843"/>
                </a:cubicBezTo>
                <a:cubicBezTo>
                  <a:pt x="293" y="815"/>
                  <a:pt x="292" y="784"/>
                  <a:pt x="263" y="752"/>
                </a:cubicBezTo>
                <a:cubicBezTo>
                  <a:pt x="230" y="724"/>
                  <a:pt x="200" y="721"/>
                  <a:pt x="172" y="745"/>
                </a:cubicBezTo>
                <a:close/>
                <a:moveTo>
                  <a:pt x="279" y="853"/>
                </a:moveTo>
                <a:cubicBezTo>
                  <a:pt x="242" y="886"/>
                  <a:pt x="204" y="885"/>
                  <a:pt x="167" y="851"/>
                </a:cubicBezTo>
                <a:cubicBezTo>
                  <a:pt x="129" y="810"/>
                  <a:pt x="127" y="770"/>
                  <a:pt x="161" y="732"/>
                </a:cubicBezTo>
                <a:cubicBezTo>
                  <a:pt x="198" y="700"/>
                  <a:pt x="237" y="702"/>
                  <a:pt x="277" y="738"/>
                </a:cubicBezTo>
                <a:cubicBezTo>
                  <a:pt x="313" y="777"/>
                  <a:pt x="314" y="815"/>
                  <a:pt x="279" y="853"/>
                </a:cubicBezTo>
                <a:close/>
                <a:moveTo>
                  <a:pt x="452" y="676"/>
                </a:moveTo>
                <a:lnTo>
                  <a:pt x="336" y="560"/>
                </a:lnTo>
                <a:lnTo>
                  <a:pt x="324" y="573"/>
                </a:lnTo>
                <a:lnTo>
                  <a:pt x="408" y="657"/>
                </a:lnTo>
                <a:cubicBezTo>
                  <a:pt x="415" y="664"/>
                  <a:pt x="421" y="669"/>
                  <a:pt x="428" y="674"/>
                </a:cubicBezTo>
                <a:lnTo>
                  <a:pt x="427" y="675"/>
                </a:lnTo>
                <a:cubicBezTo>
                  <a:pt x="424" y="673"/>
                  <a:pt x="419" y="672"/>
                  <a:pt x="413" y="670"/>
                </a:cubicBezTo>
                <a:lnTo>
                  <a:pt x="260" y="637"/>
                </a:lnTo>
                <a:lnTo>
                  <a:pt x="245" y="652"/>
                </a:lnTo>
                <a:lnTo>
                  <a:pt x="361" y="768"/>
                </a:lnTo>
                <a:lnTo>
                  <a:pt x="374" y="755"/>
                </a:lnTo>
                <a:lnTo>
                  <a:pt x="288" y="670"/>
                </a:lnTo>
                <a:cubicBezTo>
                  <a:pt x="280" y="662"/>
                  <a:pt x="273" y="656"/>
                  <a:pt x="268" y="652"/>
                </a:cubicBezTo>
                <a:cubicBezTo>
                  <a:pt x="274" y="655"/>
                  <a:pt x="280" y="657"/>
                  <a:pt x="285" y="658"/>
                </a:cubicBezTo>
                <a:lnTo>
                  <a:pt x="438" y="691"/>
                </a:lnTo>
                <a:lnTo>
                  <a:pt x="452" y="676"/>
                </a:lnTo>
                <a:close/>
                <a:moveTo>
                  <a:pt x="454" y="443"/>
                </a:moveTo>
                <a:lnTo>
                  <a:pt x="465" y="454"/>
                </a:lnTo>
                <a:lnTo>
                  <a:pt x="425" y="493"/>
                </a:lnTo>
                <a:lnTo>
                  <a:pt x="530" y="598"/>
                </a:lnTo>
                <a:lnTo>
                  <a:pt x="517" y="612"/>
                </a:lnTo>
                <a:lnTo>
                  <a:pt x="412" y="507"/>
                </a:lnTo>
                <a:lnTo>
                  <a:pt x="373" y="546"/>
                </a:lnTo>
                <a:lnTo>
                  <a:pt x="362" y="535"/>
                </a:lnTo>
                <a:lnTo>
                  <a:pt x="454" y="443"/>
                </a:lnTo>
                <a:close/>
                <a:moveTo>
                  <a:pt x="596" y="511"/>
                </a:moveTo>
                <a:lnTo>
                  <a:pt x="670" y="438"/>
                </a:lnTo>
                <a:lnTo>
                  <a:pt x="681" y="448"/>
                </a:lnTo>
                <a:lnTo>
                  <a:pt x="594" y="535"/>
                </a:lnTo>
                <a:lnTo>
                  <a:pt x="478" y="419"/>
                </a:lnTo>
                <a:lnTo>
                  <a:pt x="561" y="335"/>
                </a:lnTo>
                <a:lnTo>
                  <a:pt x="572" y="346"/>
                </a:lnTo>
                <a:lnTo>
                  <a:pt x="502" y="417"/>
                </a:lnTo>
                <a:lnTo>
                  <a:pt x="541" y="456"/>
                </a:lnTo>
                <a:lnTo>
                  <a:pt x="607" y="390"/>
                </a:lnTo>
                <a:lnTo>
                  <a:pt x="619" y="402"/>
                </a:lnTo>
                <a:lnTo>
                  <a:pt x="553" y="468"/>
                </a:lnTo>
                <a:lnTo>
                  <a:pt x="596" y="511"/>
                </a:lnTo>
                <a:close/>
                <a:moveTo>
                  <a:pt x="801" y="328"/>
                </a:moveTo>
                <a:lnTo>
                  <a:pt x="685" y="212"/>
                </a:lnTo>
                <a:lnTo>
                  <a:pt x="672" y="225"/>
                </a:lnTo>
                <a:lnTo>
                  <a:pt x="757" y="309"/>
                </a:lnTo>
                <a:cubicBezTo>
                  <a:pt x="763" y="315"/>
                  <a:pt x="769" y="321"/>
                  <a:pt x="776" y="326"/>
                </a:cubicBezTo>
                <a:lnTo>
                  <a:pt x="775" y="327"/>
                </a:lnTo>
                <a:cubicBezTo>
                  <a:pt x="772" y="325"/>
                  <a:pt x="767" y="324"/>
                  <a:pt x="761" y="322"/>
                </a:cubicBezTo>
                <a:lnTo>
                  <a:pt x="608" y="288"/>
                </a:lnTo>
                <a:lnTo>
                  <a:pt x="593" y="303"/>
                </a:lnTo>
                <a:lnTo>
                  <a:pt x="709" y="419"/>
                </a:lnTo>
                <a:lnTo>
                  <a:pt x="722" y="407"/>
                </a:lnTo>
                <a:lnTo>
                  <a:pt x="637" y="321"/>
                </a:lnTo>
                <a:cubicBezTo>
                  <a:pt x="628" y="313"/>
                  <a:pt x="621" y="308"/>
                  <a:pt x="616" y="304"/>
                </a:cubicBezTo>
                <a:lnTo>
                  <a:pt x="616" y="303"/>
                </a:lnTo>
                <a:cubicBezTo>
                  <a:pt x="622" y="307"/>
                  <a:pt x="628" y="309"/>
                  <a:pt x="633" y="310"/>
                </a:cubicBezTo>
                <a:lnTo>
                  <a:pt x="786" y="342"/>
                </a:lnTo>
                <a:lnTo>
                  <a:pt x="801" y="328"/>
                </a:lnTo>
                <a:close/>
                <a:moveTo>
                  <a:pt x="802" y="95"/>
                </a:moveTo>
                <a:lnTo>
                  <a:pt x="813" y="106"/>
                </a:lnTo>
                <a:lnTo>
                  <a:pt x="774" y="145"/>
                </a:lnTo>
                <a:lnTo>
                  <a:pt x="878" y="250"/>
                </a:lnTo>
                <a:lnTo>
                  <a:pt x="865" y="263"/>
                </a:lnTo>
                <a:lnTo>
                  <a:pt x="760" y="158"/>
                </a:lnTo>
                <a:lnTo>
                  <a:pt x="721" y="198"/>
                </a:lnTo>
                <a:lnTo>
                  <a:pt x="710" y="187"/>
                </a:lnTo>
                <a:lnTo>
                  <a:pt x="802" y="95"/>
                </a:lnTo>
                <a:close/>
                <a:moveTo>
                  <a:pt x="930" y="34"/>
                </a:moveTo>
                <a:lnTo>
                  <a:pt x="939" y="16"/>
                </a:lnTo>
                <a:cubicBezTo>
                  <a:pt x="914" y="0"/>
                  <a:pt x="888" y="4"/>
                  <a:pt x="863" y="29"/>
                </a:cubicBezTo>
                <a:cubicBezTo>
                  <a:pt x="839" y="56"/>
                  <a:pt x="835" y="80"/>
                  <a:pt x="854" y="101"/>
                </a:cubicBezTo>
                <a:cubicBezTo>
                  <a:pt x="868" y="119"/>
                  <a:pt x="893" y="116"/>
                  <a:pt x="928" y="92"/>
                </a:cubicBezTo>
                <a:cubicBezTo>
                  <a:pt x="957" y="73"/>
                  <a:pt x="975" y="70"/>
                  <a:pt x="984" y="83"/>
                </a:cubicBezTo>
                <a:cubicBezTo>
                  <a:pt x="998" y="98"/>
                  <a:pt x="995" y="115"/>
                  <a:pt x="977" y="135"/>
                </a:cubicBezTo>
                <a:cubicBezTo>
                  <a:pt x="956" y="157"/>
                  <a:pt x="934" y="159"/>
                  <a:pt x="912" y="141"/>
                </a:cubicBezTo>
                <a:lnTo>
                  <a:pt x="903" y="159"/>
                </a:lnTo>
                <a:cubicBezTo>
                  <a:pt x="932" y="179"/>
                  <a:pt x="960" y="174"/>
                  <a:pt x="988" y="144"/>
                </a:cubicBezTo>
                <a:cubicBezTo>
                  <a:pt x="1013" y="117"/>
                  <a:pt x="1017" y="92"/>
                  <a:pt x="999" y="70"/>
                </a:cubicBezTo>
                <a:cubicBezTo>
                  <a:pt x="982" y="50"/>
                  <a:pt x="955" y="53"/>
                  <a:pt x="917" y="79"/>
                </a:cubicBezTo>
                <a:cubicBezTo>
                  <a:pt x="893" y="95"/>
                  <a:pt x="876" y="98"/>
                  <a:pt x="867" y="88"/>
                </a:cubicBezTo>
                <a:cubicBezTo>
                  <a:pt x="855" y="74"/>
                  <a:pt x="858" y="58"/>
                  <a:pt x="876" y="39"/>
                </a:cubicBezTo>
                <a:cubicBezTo>
                  <a:pt x="891" y="24"/>
                  <a:pt x="909" y="22"/>
                  <a:pt x="930" y="34"/>
                </a:cubicBezTo>
                <a:close/>
              </a:path>
            </a:pathLst>
          </a:custGeom>
          <a:solidFill>
            <a:srgbClr val="FFFFFF"/>
          </a:solidFill>
          <a:ln w="9525">
            <a:noFill/>
          </a:ln>
        </p:spPr>
        <p:txBody>
          <a:bodyPr/>
          <a:lstStyle/>
          <a:p>
            <a:endParaRPr lang="zh-CN" altLang="en-US"/>
          </a:p>
        </p:txBody>
      </p:sp>
      <p:sp>
        <p:nvSpPr>
          <p:cNvPr id="40" name="Freeform 11"/>
          <p:cNvSpPr/>
          <p:nvPr/>
        </p:nvSpPr>
        <p:spPr>
          <a:xfrm>
            <a:off x="5068888" y="1069975"/>
            <a:ext cx="892175" cy="112713"/>
          </a:xfrm>
          <a:custGeom>
            <a:avLst/>
            <a:gdLst/>
            <a:ahLst/>
            <a:cxnLst>
              <a:cxn ang="0">
                <a:pos x="2147483647" y="0"/>
              </a:cxn>
              <a:cxn ang="0">
                <a:pos x="2147483647" y="0"/>
              </a:cxn>
              <a:cxn ang="0">
                <a:pos x="2147483647" y="2147483647"/>
              </a:cxn>
              <a:cxn ang="0">
                <a:pos x="0" y="2147483647"/>
              </a:cxn>
              <a:cxn ang="0">
                <a:pos x="2147483647" y="0"/>
              </a:cxn>
            </a:cxnLst>
            <a:rect l="0" t="0" r="0" b="0"/>
            <a:pathLst>
              <a:path w="1156" h="142">
                <a:moveTo>
                  <a:pt x="111" y="0"/>
                </a:moveTo>
                <a:lnTo>
                  <a:pt x="1045" y="0"/>
                </a:lnTo>
                <a:lnTo>
                  <a:pt x="1156" y="142"/>
                </a:lnTo>
                <a:lnTo>
                  <a:pt x="0" y="142"/>
                </a:lnTo>
                <a:lnTo>
                  <a:pt x="111" y="0"/>
                </a:lnTo>
                <a:close/>
              </a:path>
            </a:pathLst>
          </a:custGeom>
          <a:solidFill>
            <a:schemeClr val="accent1"/>
          </a:solidFill>
          <a:ln w="9525">
            <a:noFill/>
          </a:ln>
        </p:spPr>
        <p:txBody>
          <a:bodyPr/>
          <a:lstStyle/>
          <a:p>
            <a:endParaRPr lang="zh-CN" altLang="en-US"/>
          </a:p>
        </p:txBody>
      </p:sp>
      <p:sp>
        <p:nvSpPr>
          <p:cNvPr id="41" name="Freeform 10"/>
          <p:cNvSpPr/>
          <p:nvPr/>
        </p:nvSpPr>
        <p:spPr>
          <a:xfrm>
            <a:off x="4905375" y="1157288"/>
            <a:ext cx="5767388" cy="70167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prstDash val="solid"/>
            <a:miter/>
            <a:headEnd type="none" w="med" len="med"/>
            <a:tailEnd type="none" w="med" len="med"/>
          </a:ln>
        </p:spPr>
        <p:txBody>
          <a:bodyPr/>
          <a:lstStyle/>
          <a:p>
            <a:endParaRPr lang="zh-CN" altLang="en-US"/>
          </a:p>
        </p:txBody>
      </p:sp>
      <p:sp>
        <p:nvSpPr>
          <p:cNvPr id="42" name="Rectangle 12"/>
          <p:cNvSpPr/>
          <p:nvPr/>
        </p:nvSpPr>
        <p:spPr>
          <a:xfrm>
            <a:off x="5154613" y="1069975"/>
            <a:ext cx="720725" cy="738188"/>
          </a:xfrm>
          <a:prstGeom prst="rect">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43" name="Freeform 11"/>
          <p:cNvSpPr/>
          <p:nvPr/>
        </p:nvSpPr>
        <p:spPr>
          <a:xfrm>
            <a:off x="5068888" y="2413000"/>
            <a:ext cx="892175" cy="112713"/>
          </a:xfrm>
          <a:custGeom>
            <a:avLst/>
            <a:gdLst/>
            <a:ahLst/>
            <a:cxnLst>
              <a:cxn ang="0">
                <a:pos x="2147483647" y="0"/>
              </a:cxn>
              <a:cxn ang="0">
                <a:pos x="2147483647" y="0"/>
              </a:cxn>
              <a:cxn ang="0">
                <a:pos x="2147483647" y="2147483647"/>
              </a:cxn>
              <a:cxn ang="0">
                <a:pos x="0" y="2147483647"/>
              </a:cxn>
              <a:cxn ang="0">
                <a:pos x="2147483647" y="0"/>
              </a:cxn>
            </a:cxnLst>
            <a:rect l="0" t="0" r="0" b="0"/>
            <a:pathLst>
              <a:path w="1156" h="142">
                <a:moveTo>
                  <a:pt x="111" y="0"/>
                </a:moveTo>
                <a:lnTo>
                  <a:pt x="1045" y="0"/>
                </a:lnTo>
                <a:lnTo>
                  <a:pt x="1156" y="142"/>
                </a:lnTo>
                <a:lnTo>
                  <a:pt x="0" y="142"/>
                </a:lnTo>
                <a:lnTo>
                  <a:pt x="111" y="0"/>
                </a:lnTo>
                <a:close/>
              </a:path>
            </a:pathLst>
          </a:custGeom>
          <a:solidFill>
            <a:schemeClr val="accent1"/>
          </a:solidFill>
          <a:ln w="9525">
            <a:noFill/>
          </a:ln>
        </p:spPr>
        <p:txBody>
          <a:bodyPr/>
          <a:lstStyle/>
          <a:p>
            <a:endParaRPr lang="zh-CN" altLang="en-US"/>
          </a:p>
        </p:txBody>
      </p:sp>
      <p:sp>
        <p:nvSpPr>
          <p:cNvPr id="44" name="Freeform 10"/>
          <p:cNvSpPr/>
          <p:nvPr/>
        </p:nvSpPr>
        <p:spPr>
          <a:xfrm>
            <a:off x="4905375" y="2501900"/>
            <a:ext cx="5767388" cy="70167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prstDash val="solid"/>
            <a:miter/>
            <a:headEnd type="none" w="med" len="med"/>
            <a:tailEnd type="none" w="med" len="med"/>
          </a:ln>
        </p:spPr>
        <p:txBody>
          <a:bodyPr/>
          <a:lstStyle/>
          <a:p>
            <a:endParaRPr lang="zh-CN" altLang="en-US"/>
          </a:p>
        </p:txBody>
      </p:sp>
      <p:sp>
        <p:nvSpPr>
          <p:cNvPr id="45" name="Rectangle 12"/>
          <p:cNvSpPr/>
          <p:nvPr/>
        </p:nvSpPr>
        <p:spPr>
          <a:xfrm>
            <a:off x="5154613" y="2413000"/>
            <a:ext cx="720725" cy="738188"/>
          </a:xfrm>
          <a:prstGeom prst="rect">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46" name="Freeform 11"/>
          <p:cNvSpPr/>
          <p:nvPr/>
        </p:nvSpPr>
        <p:spPr>
          <a:xfrm>
            <a:off x="5068888" y="3735388"/>
            <a:ext cx="892175" cy="112712"/>
          </a:xfrm>
          <a:custGeom>
            <a:avLst/>
            <a:gdLst/>
            <a:ahLst/>
            <a:cxnLst>
              <a:cxn ang="0">
                <a:pos x="2147483647" y="0"/>
              </a:cxn>
              <a:cxn ang="0">
                <a:pos x="2147483647" y="0"/>
              </a:cxn>
              <a:cxn ang="0">
                <a:pos x="2147483647" y="2147483647"/>
              </a:cxn>
              <a:cxn ang="0">
                <a:pos x="0" y="2147483647"/>
              </a:cxn>
              <a:cxn ang="0">
                <a:pos x="2147483647" y="0"/>
              </a:cxn>
            </a:cxnLst>
            <a:rect l="0" t="0" r="0" b="0"/>
            <a:pathLst>
              <a:path w="1156" h="142">
                <a:moveTo>
                  <a:pt x="111" y="0"/>
                </a:moveTo>
                <a:lnTo>
                  <a:pt x="1045" y="0"/>
                </a:lnTo>
                <a:lnTo>
                  <a:pt x="1156" y="142"/>
                </a:lnTo>
                <a:lnTo>
                  <a:pt x="0" y="142"/>
                </a:lnTo>
                <a:lnTo>
                  <a:pt x="111" y="0"/>
                </a:lnTo>
                <a:close/>
              </a:path>
            </a:pathLst>
          </a:custGeom>
          <a:solidFill>
            <a:schemeClr val="accent1"/>
          </a:solidFill>
          <a:ln w="9525">
            <a:noFill/>
          </a:ln>
        </p:spPr>
        <p:txBody>
          <a:bodyPr/>
          <a:lstStyle/>
          <a:p>
            <a:endParaRPr lang="zh-CN" altLang="en-US"/>
          </a:p>
        </p:txBody>
      </p:sp>
      <p:sp>
        <p:nvSpPr>
          <p:cNvPr id="47" name="Freeform 10"/>
          <p:cNvSpPr/>
          <p:nvPr/>
        </p:nvSpPr>
        <p:spPr>
          <a:xfrm>
            <a:off x="4905375" y="3822700"/>
            <a:ext cx="5767388" cy="70167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prstDash val="solid"/>
            <a:miter/>
            <a:headEnd type="none" w="med" len="med"/>
            <a:tailEnd type="none" w="med" len="med"/>
          </a:ln>
        </p:spPr>
        <p:txBody>
          <a:bodyPr/>
          <a:lstStyle/>
          <a:p>
            <a:endParaRPr lang="zh-CN" altLang="en-US"/>
          </a:p>
        </p:txBody>
      </p:sp>
      <p:sp>
        <p:nvSpPr>
          <p:cNvPr id="48" name="Rectangle 12"/>
          <p:cNvSpPr/>
          <p:nvPr/>
        </p:nvSpPr>
        <p:spPr>
          <a:xfrm>
            <a:off x="5154613" y="3735388"/>
            <a:ext cx="720725" cy="738187"/>
          </a:xfrm>
          <a:prstGeom prst="rect">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55" name="TextBox 54"/>
          <p:cNvSpPr txBox="1"/>
          <p:nvPr/>
        </p:nvSpPr>
        <p:spPr>
          <a:xfrm>
            <a:off x="6084888" y="1231900"/>
            <a:ext cx="3467100" cy="585788"/>
          </a:xfrm>
          <a:prstGeom prst="rect">
            <a:avLst/>
          </a:prstGeom>
          <a:noFill/>
          <a:ln w="9525">
            <a:noFill/>
          </a:ln>
        </p:spPr>
        <p:txBody>
          <a:bodyPr wrap="none" anchor="t" anchorCtr="0">
            <a:spAutoFit/>
          </a:bodyPr>
          <a:lstStyle/>
          <a:p>
            <a:pPr>
              <a:buClrTx/>
              <a:buFont typeface="Arial" panose="020B0604020202020204" pitchFamily="34" charset="0"/>
            </a:pPr>
            <a:r>
              <a:rPr lang="zh-CN" altLang="en-US" sz="3200" b="1" dirty="0">
                <a:solidFill>
                  <a:srgbClr val="272624"/>
                </a:solidFill>
                <a:latin typeface="微软雅黑" panose="020B0503020204020204" pitchFamily="34" charset="-122"/>
                <a:ea typeface="微软雅黑" panose="020B0503020204020204" pitchFamily="34" charset="-122"/>
              </a:rPr>
              <a:t>什么是电信诈骗？</a:t>
            </a:r>
          </a:p>
        </p:txBody>
      </p:sp>
      <p:sp>
        <p:nvSpPr>
          <p:cNvPr id="56" name="TextBox 55"/>
          <p:cNvSpPr txBox="1"/>
          <p:nvPr/>
        </p:nvSpPr>
        <p:spPr>
          <a:xfrm>
            <a:off x="5262563" y="1112838"/>
            <a:ext cx="500062" cy="708025"/>
          </a:xfrm>
          <a:prstGeom prst="rect">
            <a:avLst/>
          </a:prstGeom>
          <a:noFill/>
          <a:ln w="9525">
            <a:noFill/>
          </a:ln>
        </p:spPr>
        <p:txBody>
          <a:bodyPr wrap="none" anchor="t" anchorCtr="0">
            <a:spAutoFit/>
          </a:bodyPr>
          <a:lstStyle/>
          <a:p>
            <a:pPr>
              <a:buClrTx/>
              <a:buFont typeface="Arial" panose="020B0604020202020204" pitchFamily="34" charset="0"/>
            </a:pPr>
            <a:r>
              <a:rPr lang="en-US" altLang="zh-CN" sz="4000" b="1" dirty="0">
                <a:solidFill>
                  <a:srgbClr val="F8F8F8"/>
                </a:solidFill>
                <a:latin typeface="微软雅黑" panose="020B0503020204020204" pitchFamily="34" charset="-122"/>
                <a:ea typeface="微软雅黑" panose="020B0503020204020204" pitchFamily="34" charset="-122"/>
              </a:rPr>
              <a:t>1</a:t>
            </a:r>
            <a:endParaRPr lang="zh-CN" altLang="en-US" sz="4000" b="1" dirty="0">
              <a:solidFill>
                <a:srgbClr val="F8F8F8"/>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6084888" y="2557463"/>
            <a:ext cx="3878263" cy="584200"/>
          </a:xfrm>
          <a:prstGeom prst="rect">
            <a:avLst/>
          </a:prstGeom>
          <a:noFill/>
        </p:spPr>
        <p:txBody>
          <a:bodyPr wrap="none">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accent1">
                    <a:lumMod val="50000"/>
                  </a:schemeClr>
                </a:solidFill>
                <a:effectLst/>
                <a:uLnTx/>
                <a:uFillTx/>
                <a:latin typeface="+mn-ea"/>
                <a:ea typeface="+mn-ea"/>
                <a:cs typeface="+mn-cs"/>
              </a:rPr>
              <a:t>电信诈骗的常见形式</a:t>
            </a:r>
          </a:p>
        </p:txBody>
      </p:sp>
      <p:sp>
        <p:nvSpPr>
          <p:cNvPr id="58" name="TextBox 57"/>
          <p:cNvSpPr txBox="1"/>
          <p:nvPr/>
        </p:nvSpPr>
        <p:spPr>
          <a:xfrm>
            <a:off x="5262563" y="2433638"/>
            <a:ext cx="500062" cy="708025"/>
          </a:xfrm>
          <a:prstGeom prst="rect">
            <a:avLst/>
          </a:prstGeom>
          <a:noFill/>
          <a:ln w="9525">
            <a:noFill/>
          </a:ln>
        </p:spPr>
        <p:txBody>
          <a:bodyPr wrap="none" anchor="t" anchorCtr="0">
            <a:spAutoFit/>
          </a:bodyPr>
          <a:lstStyle/>
          <a:p>
            <a:pPr>
              <a:buClrTx/>
              <a:buFont typeface="Arial" panose="020B0604020202020204" pitchFamily="34" charset="0"/>
            </a:pPr>
            <a:r>
              <a:rPr lang="en-US" altLang="zh-CN" sz="4000" b="1" dirty="0">
                <a:solidFill>
                  <a:srgbClr val="F8F8F8"/>
                </a:solidFill>
                <a:latin typeface="微软雅黑" panose="020B0503020204020204" pitchFamily="34" charset="-122"/>
                <a:ea typeface="微软雅黑" panose="020B0503020204020204" pitchFamily="34" charset="-122"/>
              </a:rPr>
              <a:t>2</a:t>
            </a:r>
            <a:endParaRPr lang="zh-CN" altLang="en-US" sz="4000" b="1" dirty="0">
              <a:solidFill>
                <a:srgbClr val="F8F8F8"/>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084888" y="3908425"/>
            <a:ext cx="4699000" cy="585788"/>
          </a:xfrm>
          <a:prstGeom prst="rect">
            <a:avLst/>
          </a:prstGeom>
          <a:noFill/>
        </p:spPr>
        <p:txBody>
          <a:bodyPr wrap="none">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accent1">
                    <a:lumMod val="50000"/>
                  </a:schemeClr>
                </a:solidFill>
                <a:effectLst/>
                <a:uLnTx/>
                <a:uFillTx/>
                <a:latin typeface="+mn-ea"/>
                <a:ea typeface="+mn-ea"/>
                <a:cs typeface="+mn-cs"/>
              </a:rPr>
              <a:t>如何识别防范电信诈骗？</a:t>
            </a:r>
          </a:p>
        </p:txBody>
      </p:sp>
      <p:sp>
        <p:nvSpPr>
          <p:cNvPr id="60" name="TextBox 59"/>
          <p:cNvSpPr txBox="1"/>
          <p:nvPr/>
        </p:nvSpPr>
        <p:spPr>
          <a:xfrm>
            <a:off x="5262563" y="3754438"/>
            <a:ext cx="500062" cy="708025"/>
          </a:xfrm>
          <a:prstGeom prst="rect">
            <a:avLst/>
          </a:prstGeom>
          <a:noFill/>
          <a:ln w="9525">
            <a:noFill/>
          </a:ln>
        </p:spPr>
        <p:txBody>
          <a:bodyPr wrap="none" anchor="t" anchorCtr="0">
            <a:spAutoFit/>
          </a:bodyPr>
          <a:lstStyle/>
          <a:p>
            <a:pPr>
              <a:buClrTx/>
              <a:buFont typeface="Arial" panose="020B0604020202020204" pitchFamily="34" charset="0"/>
            </a:pPr>
            <a:r>
              <a:rPr lang="en-US" altLang="zh-CN" sz="4000" b="1" dirty="0">
                <a:solidFill>
                  <a:srgbClr val="F8F8F8"/>
                </a:solidFill>
                <a:latin typeface="微软雅黑" panose="020B0503020204020204" pitchFamily="34" charset="-122"/>
                <a:ea typeface="微软雅黑" panose="020B0503020204020204" pitchFamily="34" charset="-122"/>
              </a:rPr>
              <a:t>3</a:t>
            </a:r>
            <a:endParaRPr lang="zh-CN" altLang="en-US" sz="4000" b="1" dirty="0">
              <a:solidFill>
                <a:srgbClr val="F8F8F8"/>
              </a:solidFill>
              <a:latin typeface="微软雅黑" panose="020B0503020204020204" pitchFamily="34" charset="-122"/>
              <a:ea typeface="微软雅黑" panose="020B0503020204020204" pitchFamily="34" charset="-122"/>
            </a:endParaRPr>
          </a:p>
        </p:txBody>
      </p:sp>
      <p:sp>
        <p:nvSpPr>
          <p:cNvPr id="35" name="Freeform 11"/>
          <p:cNvSpPr/>
          <p:nvPr/>
        </p:nvSpPr>
        <p:spPr>
          <a:xfrm>
            <a:off x="5068888" y="4968875"/>
            <a:ext cx="892175" cy="112713"/>
          </a:xfrm>
          <a:custGeom>
            <a:avLst/>
            <a:gdLst/>
            <a:ahLst/>
            <a:cxnLst>
              <a:cxn ang="0">
                <a:pos x="2147483647" y="0"/>
              </a:cxn>
              <a:cxn ang="0">
                <a:pos x="2147483647" y="0"/>
              </a:cxn>
              <a:cxn ang="0">
                <a:pos x="2147483647" y="2147483647"/>
              </a:cxn>
              <a:cxn ang="0">
                <a:pos x="0" y="2147483647"/>
              </a:cxn>
              <a:cxn ang="0">
                <a:pos x="2147483647" y="0"/>
              </a:cxn>
            </a:cxnLst>
            <a:rect l="0" t="0" r="0" b="0"/>
            <a:pathLst>
              <a:path w="1156" h="142">
                <a:moveTo>
                  <a:pt x="111" y="0"/>
                </a:moveTo>
                <a:lnTo>
                  <a:pt x="1045" y="0"/>
                </a:lnTo>
                <a:lnTo>
                  <a:pt x="1156" y="142"/>
                </a:lnTo>
                <a:lnTo>
                  <a:pt x="0" y="142"/>
                </a:lnTo>
                <a:lnTo>
                  <a:pt x="111" y="0"/>
                </a:lnTo>
                <a:close/>
              </a:path>
            </a:pathLst>
          </a:custGeom>
          <a:solidFill>
            <a:schemeClr val="accent1"/>
          </a:solidFill>
          <a:ln w="9525">
            <a:noFill/>
          </a:ln>
        </p:spPr>
        <p:txBody>
          <a:bodyPr/>
          <a:lstStyle/>
          <a:p>
            <a:endParaRPr lang="zh-CN" altLang="en-US"/>
          </a:p>
        </p:txBody>
      </p:sp>
      <p:sp>
        <p:nvSpPr>
          <p:cNvPr id="36" name="Freeform 10"/>
          <p:cNvSpPr/>
          <p:nvPr/>
        </p:nvSpPr>
        <p:spPr>
          <a:xfrm>
            <a:off x="4905375" y="5056188"/>
            <a:ext cx="5767388" cy="70167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rect l="0" t="0" r="0" b="0"/>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prstDash val="solid"/>
            <a:miter/>
            <a:headEnd type="none" w="med" len="med"/>
            <a:tailEnd type="none" w="med" len="med"/>
          </a:ln>
        </p:spPr>
        <p:txBody>
          <a:bodyPr/>
          <a:lstStyle/>
          <a:p>
            <a:endParaRPr lang="zh-CN" altLang="en-US"/>
          </a:p>
        </p:txBody>
      </p:sp>
      <p:sp>
        <p:nvSpPr>
          <p:cNvPr id="37" name="Rectangle 12"/>
          <p:cNvSpPr/>
          <p:nvPr/>
        </p:nvSpPr>
        <p:spPr>
          <a:xfrm>
            <a:off x="5154613" y="4968875"/>
            <a:ext cx="720725" cy="738188"/>
          </a:xfrm>
          <a:prstGeom prst="rect">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38" name="TextBox 37"/>
          <p:cNvSpPr txBox="1"/>
          <p:nvPr/>
        </p:nvSpPr>
        <p:spPr>
          <a:xfrm>
            <a:off x="6084888" y="5141913"/>
            <a:ext cx="3434080" cy="583565"/>
          </a:xfrm>
          <a:prstGeom prst="rect">
            <a:avLst/>
          </a:prstGeom>
          <a:noFill/>
        </p:spPr>
        <p:txBody>
          <a:bodyPr wrap="none">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accent1">
                    <a:lumMod val="50000"/>
                  </a:schemeClr>
                </a:solidFill>
                <a:effectLst/>
                <a:uLnTx/>
                <a:uFillTx/>
                <a:latin typeface="+mn-ea"/>
                <a:ea typeface="+mn-ea"/>
                <a:cs typeface="+mn-cs"/>
              </a:rPr>
              <a:t>被诈骗的财物去向</a:t>
            </a:r>
          </a:p>
        </p:txBody>
      </p:sp>
      <p:sp>
        <p:nvSpPr>
          <p:cNvPr id="39" name="TextBox 38"/>
          <p:cNvSpPr txBox="1"/>
          <p:nvPr/>
        </p:nvSpPr>
        <p:spPr>
          <a:xfrm>
            <a:off x="5262563" y="4987925"/>
            <a:ext cx="500062" cy="708025"/>
          </a:xfrm>
          <a:prstGeom prst="rect">
            <a:avLst/>
          </a:prstGeom>
          <a:noFill/>
          <a:ln w="9525">
            <a:noFill/>
          </a:ln>
        </p:spPr>
        <p:txBody>
          <a:bodyPr wrap="none" anchor="t" anchorCtr="0">
            <a:spAutoFit/>
          </a:bodyPr>
          <a:lstStyle/>
          <a:p>
            <a:pPr>
              <a:buClrTx/>
              <a:buFont typeface="Arial" panose="020B0604020202020204" pitchFamily="34" charset="0"/>
            </a:pPr>
            <a:r>
              <a:rPr lang="en-US" altLang="zh-CN" sz="4000" b="1" dirty="0">
                <a:solidFill>
                  <a:srgbClr val="F8F8F8"/>
                </a:solidFill>
                <a:latin typeface="微软雅黑" panose="020B0503020204020204" pitchFamily="34" charset="-122"/>
                <a:ea typeface="微软雅黑" panose="020B0503020204020204" pitchFamily="34" charset="-122"/>
              </a:rPr>
              <a:t>4</a:t>
            </a:r>
            <a:endParaRPr lang="zh-CN" altLang="en-US" sz="4000" b="1" dirty="0">
              <a:solidFill>
                <a:srgbClr val="F8F8F8"/>
              </a:solidFill>
              <a:latin typeface="微软雅黑" panose="020B0503020204020204" pitchFamily="34" charset="-122"/>
              <a:ea typeface="微软雅黑" panose="020B0503020204020204" pitchFamily="34" charset="-122"/>
            </a:endParaRPr>
          </a:p>
        </p:txBody>
      </p:sp>
      <p:sp>
        <p:nvSpPr>
          <p:cNvPr id="4" name="iṡ1íḋe"/>
          <p:cNvSpPr/>
          <p:nvPr>
            <p:custDataLst>
              <p:tags r:id="rId1"/>
            </p:custDataLst>
          </p:nvPr>
        </p:nvSpPr>
        <p:spPr>
          <a:xfrm>
            <a:off x="-11112" y="0"/>
            <a:ext cx="4578350" cy="6858000"/>
          </a:xfrm>
          <a:prstGeom prst="rect">
            <a:avLst/>
          </a:prstGeom>
          <a:solidFill>
            <a:srgbClr val="9D2435"/>
          </a:solidFill>
          <a:ln>
            <a:noFill/>
          </a:ln>
          <a:effectLst>
            <a:outerShdw blurRad="76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cs typeface="+mn-ea"/>
              <a:sym typeface="+mn-lt"/>
            </a:endParaRPr>
          </a:p>
        </p:txBody>
      </p:sp>
      <p:sp>
        <p:nvSpPr>
          <p:cNvPr id="7" name="文本框 6"/>
          <p:cNvSpPr txBox="1"/>
          <p:nvPr>
            <p:custDataLst>
              <p:tags r:id="rId2"/>
            </p:custDataLst>
          </p:nvPr>
        </p:nvSpPr>
        <p:spPr>
          <a:xfrm>
            <a:off x="1487488" y="3563938"/>
            <a:ext cx="1570038" cy="831850"/>
          </a:xfrm>
          <a:prstGeom prst="rect">
            <a:avLst/>
          </a:prstGeom>
          <a:noFill/>
        </p:spPr>
        <p:txBody>
          <a:bodyPr wrap="none" rtlCol="0">
            <a:spAutoFit/>
          </a:bodyPr>
          <a:lstStyle/>
          <a:p>
            <a:r>
              <a:rPr lang="zh-CN" altLang="en-US" sz="4800" spc="600" noProof="1">
                <a:solidFill>
                  <a:schemeClr val="accent2"/>
                </a:solidFill>
                <a:effectLst>
                  <a:outerShdw blurRad="50800" dist="38100" algn="l" rotWithShape="0">
                    <a:prstClr val="black">
                      <a:alpha val="40000"/>
                    </a:prstClr>
                  </a:outerShdw>
                </a:effectLst>
                <a:latin typeface="Arial" panose="020B0604020202020204" pitchFamily="34" charset="0"/>
                <a:ea typeface="宋体" panose="02010600030101010101" pitchFamily="2" charset="-122"/>
                <a:cs typeface="+mn-ea"/>
                <a:sym typeface="+mn-lt"/>
              </a:rPr>
              <a:t>目录</a:t>
            </a:r>
            <a:endParaRPr lang="zh-CN" altLang="en-US" sz="4800" spc="600" noProof="1">
              <a:solidFill>
                <a:schemeClr val="accent2"/>
              </a:solidFill>
              <a:effectLst>
                <a:outerShdw blurRad="50800" dist="38100" algn="l" rotWithShape="0">
                  <a:prstClr val="black">
                    <a:alpha val="40000"/>
                  </a:prstClr>
                </a:outerShdw>
              </a:effectLst>
              <a:cs typeface="+mn-ea"/>
              <a:sym typeface="+mn-lt"/>
            </a:endParaRPr>
          </a:p>
        </p:txBody>
      </p:sp>
      <p:sp>
        <p:nvSpPr>
          <p:cNvPr id="13" name="任意多边形: 形状 12"/>
          <p:cNvSpPr/>
          <p:nvPr>
            <p:custDataLst>
              <p:tags r:id="rId3"/>
            </p:custDataLst>
          </p:nvPr>
        </p:nvSpPr>
        <p:spPr>
          <a:xfrm>
            <a:off x="982663" y="3355975"/>
            <a:ext cx="2592388" cy="1322388"/>
          </a:xfrm>
          <a:custGeom>
            <a:avLst/>
            <a:gdLst>
              <a:gd name="connsiteX0" fmla="*/ 0 w 7010400"/>
              <a:gd name="connsiteY0" fmla="*/ 0 h 1981384"/>
              <a:gd name="connsiteX1" fmla="*/ 7010400 w 7010400"/>
              <a:gd name="connsiteY1" fmla="*/ 0 h 1981384"/>
              <a:gd name="connsiteX2" fmla="*/ 7010400 w 7010400"/>
              <a:gd name="connsiteY2" fmla="*/ 1981384 h 1981384"/>
              <a:gd name="connsiteX3" fmla="*/ 6495669 w 7010400"/>
              <a:gd name="connsiteY3" fmla="*/ 1981384 h 1981384"/>
              <a:gd name="connsiteX4" fmla="*/ 6495669 w 7010400"/>
              <a:gd name="connsiteY4" fmla="*/ 1712044 h 1981384"/>
              <a:gd name="connsiteX5" fmla="*/ 514731 w 7010400"/>
              <a:gd name="connsiteY5" fmla="*/ 1712044 h 1981384"/>
              <a:gd name="connsiteX6" fmla="*/ 514731 w 7010400"/>
              <a:gd name="connsiteY6" fmla="*/ 1981384 h 1981384"/>
              <a:gd name="connsiteX7" fmla="*/ 0 w 7010400"/>
              <a:gd name="connsiteY7" fmla="*/ 1981384 h 1981384"/>
              <a:gd name="connsiteX0-1" fmla="*/ 0 w 7010400"/>
              <a:gd name="connsiteY0-2" fmla="*/ 0 h 1981384"/>
              <a:gd name="connsiteX1-3" fmla="*/ 7010400 w 7010400"/>
              <a:gd name="connsiteY1-4" fmla="*/ 0 h 1981384"/>
              <a:gd name="connsiteX2-5" fmla="*/ 7010400 w 7010400"/>
              <a:gd name="connsiteY2-6" fmla="*/ 1981384 h 1981384"/>
              <a:gd name="connsiteX3-7" fmla="*/ 6495669 w 7010400"/>
              <a:gd name="connsiteY3-8" fmla="*/ 1981384 h 1981384"/>
              <a:gd name="connsiteX4-9" fmla="*/ 6495669 w 7010400"/>
              <a:gd name="connsiteY4-10" fmla="*/ 1712044 h 1981384"/>
              <a:gd name="connsiteX5-11" fmla="*/ 514731 w 7010400"/>
              <a:gd name="connsiteY5-12" fmla="*/ 1981384 h 1981384"/>
              <a:gd name="connsiteX6-13" fmla="*/ 0 w 7010400"/>
              <a:gd name="connsiteY6-14" fmla="*/ 1981384 h 1981384"/>
              <a:gd name="connsiteX7-15" fmla="*/ 0 w 7010400"/>
              <a:gd name="connsiteY7-16" fmla="*/ 0 h 1981384"/>
              <a:gd name="connsiteX0-17" fmla="*/ 6495669 w 7010400"/>
              <a:gd name="connsiteY0-18" fmla="*/ 1712044 h 1981384"/>
              <a:gd name="connsiteX1-19" fmla="*/ 514731 w 7010400"/>
              <a:gd name="connsiteY1-20" fmla="*/ 1981384 h 1981384"/>
              <a:gd name="connsiteX2-21" fmla="*/ 0 w 7010400"/>
              <a:gd name="connsiteY2-22" fmla="*/ 1981384 h 1981384"/>
              <a:gd name="connsiteX3-23" fmla="*/ 0 w 7010400"/>
              <a:gd name="connsiteY3-24" fmla="*/ 0 h 1981384"/>
              <a:gd name="connsiteX4-25" fmla="*/ 7010400 w 7010400"/>
              <a:gd name="connsiteY4-26" fmla="*/ 0 h 1981384"/>
              <a:gd name="connsiteX5-27" fmla="*/ 7010400 w 7010400"/>
              <a:gd name="connsiteY5-28" fmla="*/ 1981384 h 1981384"/>
              <a:gd name="connsiteX6-29" fmla="*/ 6495669 w 7010400"/>
              <a:gd name="connsiteY6-30" fmla="*/ 1981384 h 1981384"/>
              <a:gd name="connsiteX7-31" fmla="*/ 6587109 w 7010400"/>
              <a:gd name="connsiteY7-32" fmla="*/ 1803484 h 1981384"/>
              <a:gd name="connsiteX0-33" fmla="*/ 577469 w 7010400"/>
              <a:gd name="connsiteY0-34" fmla="*/ 3629744 h 3629744"/>
              <a:gd name="connsiteX1-35" fmla="*/ 514731 w 7010400"/>
              <a:gd name="connsiteY1-36" fmla="*/ 1981384 h 3629744"/>
              <a:gd name="connsiteX2-37" fmla="*/ 0 w 7010400"/>
              <a:gd name="connsiteY2-38" fmla="*/ 1981384 h 3629744"/>
              <a:gd name="connsiteX3-39" fmla="*/ 0 w 7010400"/>
              <a:gd name="connsiteY3-40" fmla="*/ 0 h 3629744"/>
              <a:gd name="connsiteX4-41" fmla="*/ 7010400 w 7010400"/>
              <a:gd name="connsiteY4-42" fmla="*/ 0 h 3629744"/>
              <a:gd name="connsiteX5-43" fmla="*/ 7010400 w 7010400"/>
              <a:gd name="connsiteY5-44" fmla="*/ 1981384 h 3629744"/>
              <a:gd name="connsiteX6-45" fmla="*/ 6495669 w 7010400"/>
              <a:gd name="connsiteY6-46" fmla="*/ 1981384 h 3629744"/>
              <a:gd name="connsiteX7-47" fmla="*/ 6587109 w 7010400"/>
              <a:gd name="connsiteY7-48" fmla="*/ 1803484 h 3629744"/>
              <a:gd name="connsiteX0-49" fmla="*/ 514731 w 7010400"/>
              <a:gd name="connsiteY0-50" fmla="*/ 1981384 h 1981384"/>
              <a:gd name="connsiteX1-51" fmla="*/ 0 w 7010400"/>
              <a:gd name="connsiteY1-52" fmla="*/ 1981384 h 1981384"/>
              <a:gd name="connsiteX2-53" fmla="*/ 0 w 7010400"/>
              <a:gd name="connsiteY2-54" fmla="*/ 0 h 1981384"/>
              <a:gd name="connsiteX3-55" fmla="*/ 7010400 w 7010400"/>
              <a:gd name="connsiteY3-56" fmla="*/ 0 h 1981384"/>
              <a:gd name="connsiteX4-57" fmla="*/ 7010400 w 7010400"/>
              <a:gd name="connsiteY4-58" fmla="*/ 1981384 h 1981384"/>
              <a:gd name="connsiteX5-59" fmla="*/ 6495669 w 7010400"/>
              <a:gd name="connsiteY5-60" fmla="*/ 1981384 h 1981384"/>
              <a:gd name="connsiteX6-61" fmla="*/ 6587109 w 7010400"/>
              <a:gd name="connsiteY6-62" fmla="*/ 1803484 h 1981384"/>
              <a:gd name="connsiteX0-63" fmla="*/ 514731 w 7010400"/>
              <a:gd name="connsiteY0-64" fmla="*/ 1981384 h 1981384"/>
              <a:gd name="connsiteX1-65" fmla="*/ 0 w 7010400"/>
              <a:gd name="connsiteY1-66" fmla="*/ 1981384 h 1981384"/>
              <a:gd name="connsiteX2-67" fmla="*/ 0 w 7010400"/>
              <a:gd name="connsiteY2-68" fmla="*/ 0 h 1981384"/>
              <a:gd name="connsiteX3-69" fmla="*/ 7010400 w 7010400"/>
              <a:gd name="connsiteY3-70" fmla="*/ 0 h 1981384"/>
              <a:gd name="connsiteX4-71" fmla="*/ 7010400 w 7010400"/>
              <a:gd name="connsiteY4-72" fmla="*/ 1981384 h 1981384"/>
              <a:gd name="connsiteX5-73" fmla="*/ 6495669 w 7010400"/>
              <a:gd name="connsiteY5-74" fmla="*/ 1981384 h 1981384"/>
              <a:gd name="connsiteX0-75" fmla="*/ 1349388 w 7010400"/>
              <a:gd name="connsiteY0-76" fmla="*/ 1986143 h 1986143"/>
              <a:gd name="connsiteX1-77" fmla="*/ 0 w 7010400"/>
              <a:gd name="connsiteY1-78" fmla="*/ 1981384 h 1986143"/>
              <a:gd name="connsiteX2-79" fmla="*/ 0 w 7010400"/>
              <a:gd name="connsiteY2-80" fmla="*/ 0 h 1986143"/>
              <a:gd name="connsiteX3-81" fmla="*/ 7010400 w 7010400"/>
              <a:gd name="connsiteY3-82" fmla="*/ 0 h 1986143"/>
              <a:gd name="connsiteX4-83" fmla="*/ 7010400 w 7010400"/>
              <a:gd name="connsiteY4-84" fmla="*/ 1981384 h 1986143"/>
              <a:gd name="connsiteX5-85" fmla="*/ 6495669 w 7010400"/>
              <a:gd name="connsiteY5-86" fmla="*/ 1981384 h 1986143"/>
              <a:gd name="connsiteX0-87" fmla="*/ 1349388 w 7010400"/>
              <a:gd name="connsiteY0-88" fmla="*/ 1976626 h 1981384"/>
              <a:gd name="connsiteX1-89" fmla="*/ 0 w 7010400"/>
              <a:gd name="connsiteY1-90" fmla="*/ 1981384 h 1981384"/>
              <a:gd name="connsiteX2-91" fmla="*/ 0 w 7010400"/>
              <a:gd name="connsiteY2-92" fmla="*/ 0 h 1981384"/>
              <a:gd name="connsiteX3-93" fmla="*/ 7010400 w 7010400"/>
              <a:gd name="connsiteY3-94" fmla="*/ 0 h 1981384"/>
              <a:gd name="connsiteX4-95" fmla="*/ 7010400 w 7010400"/>
              <a:gd name="connsiteY4-96" fmla="*/ 1981384 h 1981384"/>
              <a:gd name="connsiteX5-97" fmla="*/ 6495669 w 7010400"/>
              <a:gd name="connsiteY5-98" fmla="*/ 1981384 h 1981384"/>
              <a:gd name="connsiteX0-99" fmla="*/ 1349388 w 7010400"/>
              <a:gd name="connsiteY0-100" fmla="*/ 1981385 h 1981385"/>
              <a:gd name="connsiteX1-101" fmla="*/ 0 w 7010400"/>
              <a:gd name="connsiteY1-102" fmla="*/ 1981384 h 1981385"/>
              <a:gd name="connsiteX2-103" fmla="*/ 0 w 7010400"/>
              <a:gd name="connsiteY2-104" fmla="*/ 0 h 1981385"/>
              <a:gd name="connsiteX3-105" fmla="*/ 7010400 w 7010400"/>
              <a:gd name="connsiteY3-106" fmla="*/ 0 h 1981385"/>
              <a:gd name="connsiteX4-107" fmla="*/ 7010400 w 7010400"/>
              <a:gd name="connsiteY4-108" fmla="*/ 1981384 h 1981385"/>
              <a:gd name="connsiteX5-109" fmla="*/ 6495669 w 7010400"/>
              <a:gd name="connsiteY5-110" fmla="*/ 1981384 h 1981385"/>
              <a:gd name="connsiteX0-111" fmla="*/ 1349388 w 7010400"/>
              <a:gd name="connsiteY0-112" fmla="*/ 1981385 h 1981385"/>
              <a:gd name="connsiteX1-113" fmla="*/ 0 w 7010400"/>
              <a:gd name="connsiteY1-114" fmla="*/ 1981384 h 1981385"/>
              <a:gd name="connsiteX2-115" fmla="*/ 0 w 7010400"/>
              <a:gd name="connsiteY2-116" fmla="*/ 0 h 1981385"/>
              <a:gd name="connsiteX3-117" fmla="*/ 7010400 w 7010400"/>
              <a:gd name="connsiteY3-118" fmla="*/ 0 h 1981385"/>
              <a:gd name="connsiteX4-119" fmla="*/ 7010400 w 7010400"/>
              <a:gd name="connsiteY4-120" fmla="*/ 1981384 h 1981385"/>
              <a:gd name="connsiteX5-121" fmla="*/ 5733943 w 7010400"/>
              <a:gd name="connsiteY5-122" fmla="*/ 1971866 h 1981385"/>
              <a:gd name="connsiteX0-123" fmla="*/ 1349388 w 7010400"/>
              <a:gd name="connsiteY0-124" fmla="*/ 1981385 h 1981385"/>
              <a:gd name="connsiteX1-125" fmla="*/ 0 w 7010400"/>
              <a:gd name="connsiteY1-126" fmla="*/ 1981384 h 1981385"/>
              <a:gd name="connsiteX2-127" fmla="*/ 0 w 7010400"/>
              <a:gd name="connsiteY2-128" fmla="*/ 0 h 1981385"/>
              <a:gd name="connsiteX3-129" fmla="*/ 7010400 w 7010400"/>
              <a:gd name="connsiteY3-130" fmla="*/ 0 h 1981385"/>
              <a:gd name="connsiteX4-131" fmla="*/ 7010400 w 7010400"/>
              <a:gd name="connsiteY4-132" fmla="*/ 1981384 h 1981385"/>
              <a:gd name="connsiteX5-133" fmla="*/ 5733943 w 7010400"/>
              <a:gd name="connsiteY5-134" fmla="*/ 1981384 h 1981385"/>
              <a:gd name="connsiteX0-1-1" fmla="*/ 1500505 w 7010400"/>
              <a:gd name="connsiteY0-2-2" fmla="*/ 1981385 h 1981385"/>
              <a:gd name="connsiteX1-3-3" fmla="*/ 0 w 7010400"/>
              <a:gd name="connsiteY1-4-4" fmla="*/ 1981384 h 1981385"/>
              <a:gd name="connsiteX2-5-5" fmla="*/ 0 w 7010400"/>
              <a:gd name="connsiteY2-6-6" fmla="*/ 0 h 1981385"/>
              <a:gd name="connsiteX3-7-7" fmla="*/ 7010400 w 7010400"/>
              <a:gd name="connsiteY3-8-8" fmla="*/ 0 h 1981385"/>
              <a:gd name="connsiteX4-9-9" fmla="*/ 7010400 w 7010400"/>
              <a:gd name="connsiteY4-10-10" fmla="*/ 1981384 h 1981385"/>
              <a:gd name="connsiteX5-11-11" fmla="*/ 5733943 w 7010400"/>
              <a:gd name="connsiteY5-12-12" fmla="*/ 1981384 h 1981385"/>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Lst>
            <a:rect l="l" t="t" r="r" b="b"/>
            <a:pathLst>
              <a:path w="7010400" h="1981385">
                <a:moveTo>
                  <a:pt x="1500505" y="1981385"/>
                </a:moveTo>
                <a:lnTo>
                  <a:pt x="0" y="1981384"/>
                </a:lnTo>
                <a:lnTo>
                  <a:pt x="0" y="0"/>
                </a:lnTo>
                <a:lnTo>
                  <a:pt x="7010400" y="0"/>
                </a:lnTo>
                <a:lnTo>
                  <a:pt x="7010400" y="1981384"/>
                </a:lnTo>
                <a:lnTo>
                  <a:pt x="5733943" y="1981384"/>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trike="noStrike" noProof="1">
              <a:solidFill>
                <a:schemeClr val="bg2"/>
              </a:solidFill>
              <a:cs typeface="+mn-ea"/>
              <a:sym typeface="+mn-lt"/>
            </a:endParaRPr>
          </a:p>
        </p:txBody>
      </p:sp>
      <p:sp>
        <p:nvSpPr>
          <p:cNvPr id="8" name="文本框 7"/>
          <p:cNvSpPr txBox="1"/>
          <p:nvPr>
            <p:custDataLst>
              <p:tags r:id="rId4"/>
            </p:custDataLst>
          </p:nvPr>
        </p:nvSpPr>
        <p:spPr>
          <a:xfrm>
            <a:off x="1487488" y="4511675"/>
            <a:ext cx="1787525" cy="307975"/>
          </a:xfrm>
          <a:prstGeom prst="rect">
            <a:avLst/>
          </a:prstGeom>
          <a:noFill/>
        </p:spPr>
        <p:txBody>
          <a:bodyPr wrap="none" rtlCol="0">
            <a:spAutoFit/>
          </a:bodyPr>
          <a:lstStyle/>
          <a:p>
            <a:r>
              <a:rPr lang="en-US" altLang="zh-CN" sz="1400" spc="600" noProof="1">
                <a:solidFill>
                  <a:schemeClr val="accent2"/>
                </a:solidFill>
                <a:latin typeface="Arial" panose="020B0604020202020204" pitchFamily="34" charset="0"/>
                <a:ea typeface="宋体" panose="02010600030101010101" pitchFamily="2" charset="-122"/>
                <a:cs typeface="+mn-ea"/>
                <a:sym typeface="+mn-lt"/>
              </a:rPr>
              <a:t>CONTENTS</a:t>
            </a:r>
            <a:endParaRPr lang="en-US" altLang="zh-CN" sz="1400" spc="600" noProof="1">
              <a:solidFill>
                <a:schemeClr val="accent2"/>
              </a:solidFill>
              <a:cs typeface="+mn-ea"/>
              <a:sym typeface="+mn-lt"/>
            </a:endParaRPr>
          </a:p>
        </p:txBody>
      </p:sp>
      <p:pic>
        <p:nvPicPr>
          <p:cNvPr id="3" name="图片 3" descr="IMG_256"/>
          <p:cNvPicPr>
            <a:picLocks noChangeAspect="1"/>
          </p:cNvPicPr>
          <p:nvPr>
            <p:custDataLst>
              <p:tags r:id="rId5"/>
            </p:custDataLst>
          </p:nvPr>
        </p:nvPicPr>
        <p:blipFill>
          <a:blip r:embed="rId10"/>
          <a:stretch>
            <a:fillRect/>
          </a:stretch>
        </p:blipFill>
        <p:spPr>
          <a:xfrm>
            <a:off x="990600" y="967105"/>
            <a:ext cx="2583815" cy="2007235"/>
          </a:xfrm>
          <a:prstGeom prst="rect">
            <a:avLst/>
          </a:prstGeom>
          <a:noFill/>
          <a:ln w="9525">
            <a:noFill/>
          </a:ln>
        </p:spPr>
      </p:pic>
      <p:pic>
        <p:nvPicPr>
          <p:cNvPr id="2" name="图片 3" descr="IMG_256"/>
          <p:cNvPicPr>
            <a:picLocks noChangeAspect="1"/>
          </p:cNvPicPr>
          <p:nvPr>
            <p:custDataLst>
              <p:tags r:id="rId6"/>
            </p:custDataLst>
          </p:nvPr>
        </p:nvPicPr>
        <p:blipFill>
          <a:blip r:embed="rId10"/>
          <a:stretch>
            <a:fillRect/>
          </a:stretch>
        </p:blipFill>
        <p:spPr>
          <a:xfrm>
            <a:off x="10854185" y="0"/>
            <a:ext cx="1371600" cy="1340768"/>
          </a:xfrm>
          <a:prstGeom prst="rect">
            <a:avLst/>
          </a:prstGeom>
          <a:noFill/>
          <a:ln w="9525">
            <a:noFill/>
          </a:ln>
        </p:spPr>
      </p:pic>
    </p:spTree>
  </p:cSld>
  <p:clrMapOvr>
    <a:masterClrMapping/>
  </p:clrMapOvr>
  <p:transition spd="slow" advTm="1268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10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300"/>
                                        <p:tgtEl>
                                          <p:spTgt spid="40"/>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up)">
                                      <p:cBhvr>
                                        <p:cTn id="24" dur="500"/>
                                        <p:tgtEl>
                                          <p:spTgt spid="42"/>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 calcmode="lin" valueType="num">
                                      <p:cBhvr>
                                        <p:cTn id="30" dur="500" fill="hold"/>
                                        <p:tgtEl>
                                          <p:spTgt spid="56"/>
                                        </p:tgtEl>
                                        <p:attrNameLst>
                                          <p:attrName>style.rotation</p:attrName>
                                        </p:attrNameLst>
                                      </p:cBhvr>
                                      <p:tavLst>
                                        <p:tav tm="0">
                                          <p:val>
                                            <p:fltVal val="90"/>
                                          </p:val>
                                        </p:tav>
                                        <p:tav tm="100000">
                                          <p:val>
                                            <p:fltVal val="0"/>
                                          </p:val>
                                        </p:tav>
                                      </p:tavLst>
                                    </p:anim>
                                    <p:animEffect transition="in" filter="fade">
                                      <p:cBhvr>
                                        <p:cTn id="31" dur="500"/>
                                        <p:tgtEl>
                                          <p:spTgt spid="56"/>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300"/>
                                        <p:tgtEl>
                                          <p:spTgt spid="43"/>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up)">
                                      <p:cBhvr>
                                        <p:cTn id="43" dur="500"/>
                                        <p:tgtEl>
                                          <p:spTgt spid="45"/>
                                        </p:tgtEl>
                                      </p:cBhvr>
                                    </p:animEffect>
                                  </p:childTnLst>
                                </p:cTn>
                              </p:par>
                            </p:childTnLst>
                          </p:cTn>
                        </p:par>
                        <p:par>
                          <p:cTn id="44" fill="hold">
                            <p:stCondLst>
                              <p:cond delay="3500"/>
                            </p:stCondLst>
                            <p:childTnLst>
                              <p:par>
                                <p:cTn id="45" presetID="31"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 calcmode="lin" valueType="num">
                                      <p:cBhvr>
                                        <p:cTn id="49" dur="500" fill="hold"/>
                                        <p:tgtEl>
                                          <p:spTgt spid="58"/>
                                        </p:tgtEl>
                                        <p:attrNameLst>
                                          <p:attrName>style.rotation</p:attrName>
                                        </p:attrNameLst>
                                      </p:cBhvr>
                                      <p:tavLst>
                                        <p:tav tm="0">
                                          <p:val>
                                            <p:fltVal val="90"/>
                                          </p:val>
                                        </p:tav>
                                        <p:tav tm="100000">
                                          <p:val>
                                            <p:fltVal val="0"/>
                                          </p:val>
                                        </p:tav>
                                      </p:tavLst>
                                    </p:anim>
                                    <p:animEffect transition="in" filter="fade">
                                      <p:cBhvr>
                                        <p:cTn id="50" dur="500"/>
                                        <p:tgtEl>
                                          <p:spTgt spid="58"/>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500"/>
                                        <p:tgtEl>
                                          <p:spTgt spid="57"/>
                                        </p:tgtEl>
                                      </p:cBhvr>
                                    </p:animEffect>
                                  </p:childTnLst>
                                </p:cTn>
                              </p:par>
                            </p:childTnLst>
                          </p:cTn>
                        </p:par>
                        <p:par>
                          <p:cTn id="55" fill="hold">
                            <p:stCondLst>
                              <p:cond delay="4500"/>
                            </p:stCondLst>
                            <p:childTnLst>
                              <p:par>
                                <p:cTn id="56" presetID="22" presetClass="entr" presetSubtype="4"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down)">
                                      <p:cBhvr>
                                        <p:cTn id="58" dur="300"/>
                                        <p:tgtEl>
                                          <p:spTgt spid="46"/>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par>
                          <p:cTn id="63" fill="hold">
                            <p:stCondLst>
                              <p:cond delay="5500"/>
                            </p:stCondLst>
                            <p:childTnLst>
                              <p:par>
                                <p:cTn id="64" presetID="31"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 calcmode="lin" valueType="num">
                                      <p:cBhvr>
                                        <p:cTn id="68" dur="500" fill="hold"/>
                                        <p:tgtEl>
                                          <p:spTgt spid="60"/>
                                        </p:tgtEl>
                                        <p:attrNameLst>
                                          <p:attrName>style.rotation</p:attrName>
                                        </p:attrNameLst>
                                      </p:cBhvr>
                                      <p:tavLst>
                                        <p:tav tm="0">
                                          <p:val>
                                            <p:fltVal val="90"/>
                                          </p:val>
                                        </p:tav>
                                        <p:tav tm="100000">
                                          <p:val>
                                            <p:fltVal val="0"/>
                                          </p:val>
                                        </p:tav>
                                      </p:tavLst>
                                    </p:anim>
                                    <p:animEffect transition="in" filter="fade">
                                      <p:cBhvr>
                                        <p:cTn id="69" dur="500"/>
                                        <p:tgtEl>
                                          <p:spTgt spid="60"/>
                                        </p:tgtEl>
                                      </p:cBhvr>
                                    </p:animEffect>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par>
                                <p:cTn id="74" presetID="2" presetClass="entr" presetSubtype="12" fill="hold" nodeType="withEffect">
                                  <p:stCondLst>
                                    <p:cond delay="20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0-#ppt_w/2"/>
                                          </p:val>
                                        </p:tav>
                                        <p:tav tm="100000">
                                          <p:val>
                                            <p:strVal val="#ppt_x"/>
                                          </p:val>
                                        </p:tav>
                                      </p:tavLst>
                                    </p:anim>
                                    <p:anim calcmode="lin" valueType="num">
                                      <p:cBhvr additive="base">
                                        <p:cTn id="77" dur="5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6500"/>
                            </p:stCondLst>
                            <p:childTnLst>
                              <p:par>
                                <p:cTn id="79" presetID="22" presetClass="entr" presetSubtype="4"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down)">
                                      <p:cBhvr>
                                        <p:cTn id="81" dur="300"/>
                                        <p:tgtEl>
                                          <p:spTgt spid="35"/>
                                        </p:tgtEl>
                                      </p:cBhvr>
                                    </p:animEffect>
                                  </p:childTnLst>
                                </p:cTn>
                              </p:par>
                            </p:childTnLst>
                          </p:cTn>
                        </p:par>
                        <p:par>
                          <p:cTn id="82" fill="hold">
                            <p:stCondLst>
                              <p:cond delay="7000"/>
                            </p:stCondLst>
                            <p:childTnLst>
                              <p:par>
                                <p:cTn id="83" presetID="22" presetClass="entr" presetSubtype="1"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up)">
                                      <p:cBhvr>
                                        <p:cTn id="85" dur="500"/>
                                        <p:tgtEl>
                                          <p:spTgt spid="37"/>
                                        </p:tgtEl>
                                      </p:cBhvr>
                                    </p:animEffect>
                                  </p:childTnLst>
                                </p:cTn>
                              </p:par>
                            </p:childTnLst>
                          </p:cTn>
                        </p:par>
                        <p:par>
                          <p:cTn id="86" fill="hold">
                            <p:stCondLst>
                              <p:cond delay="7500"/>
                            </p:stCondLst>
                            <p:childTnLst>
                              <p:par>
                                <p:cTn id="87" presetID="31" presetClass="entr" presetSubtype="0"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p:cTn id="89" dur="500" fill="hold"/>
                                        <p:tgtEl>
                                          <p:spTgt spid="39"/>
                                        </p:tgtEl>
                                        <p:attrNameLst>
                                          <p:attrName>ppt_w</p:attrName>
                                        </p:attrNameLst>
                                      </p:cBhvr>
                                      <p:tavLst>
                                        <p:tav tm="0">
                                          <p:val>
                                            <p:fltVal val="0"/>
                                          </p:val>
                                        </p:tav>
                                        <p:tav tm="100000">
                                          <p:val>
                                            <p:strVal val="#ppt_w"/>
                                          </p:val>
                                        </p:tav>
                                      </p:tavLst>
                                    </p:anim>
                                    <p:anim calcmode="lin" valueType="num">
                                      <p:cBhvr>
                                        <p:cTn id="90" dur="500" fill="hold"/>
                                        <p:tgtEl>
                                          <p:spTgt spid="39"/>
                                        </p:tgtEl>
                                        <p:attrNameLst>
                                          <p:attrName>ppt_h</p:attrName>
                                        </p:attrNameLst>
                                      </p:cBhvr>
                                      <p:tavLst>
                                        <p:tav tm="0">
                                          <p:val>
                                            <p:fltVal val="0"/>
                                          </p:val>
                                        </p:tav>
                                        <p:tav tm="100000">
                                          <p:val>
                                            <p:strVal val="#ppt_h"/>
                                          </p:val>
                                        </p:tav>
                                      </p:tavLst>
                                    </p:anim>
                                    <p:anim calcmode="lin" valueType="num">
                                      <p:cBhvr>
                                        <p:cTn id="91" dur="500" fill="hold"/>
                                        <p:tgtEl>
                                          <p:spTgt spid="39"/>
                                        </p:tgtEl>
                                        <p:attrNameLst>
                                          <p:attrName>style.rotation</p:attrName>
                                        </p:attrNameLst>
                                      </p:cBhvr>
                                      <p:tavLst>
                                        <p:tav tm="0">
                                          <p:val>
                                            <p:fltVal val="90"/>
                                          </p:val>
                                        </p:tav>
                                        <p:tav tm="100000">
                                          <p:val>
                                            <p:fltVal val="0"/>
                                          </p:val>
                                        </p:tav>
                                      </p:tavLst>
                                    </p:anim>
                                    <p:animEffect transition="in" filter="fade">
                                      <p:cBhvr>
                                        <p:cTn id="92" dur="500"/>
                                        <p:tgtEl>
                                          <p:spTgt spid="39"/>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left)">
                                      <p:cBhvr>
                                        <p:cTn id="9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8" grpId="0" animBg="1"/>
      <p:bldP spid="55" grpId="0"/>
      <p:bldP spid="56" grpId="0"/>
      <p:bldP spid="57" grpId="0"/>
      <p:bldP spid="58" grpId="0"/>
      <p:bldP spid="59" grpId="0"/>
      <p:bldP spid="60" grpId="0"/>
      <p:bldP spid="37"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ṡ1íḋe"/>
          <p:cNvSpPr/>
          <p:nvPr>
            <p:custDataLst>
              <p:tags r:id="rId1"/>
            </p:custDataLst>
          </p:nvPr>
        </p:nvSpPr>
        <p:spPr>
          <a:xfrm>
            <a:off x="0" y="7707"/>
            <a:ext cx="12214225" cy="6475413"/>
          </a:xfrm>
          <a:prstGeom prst="rect">
            <a:avLst/>
          </a:prstGeom>
          <a:solidFill>
            <a:srgbClr val="9D2435"/>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cs typeface="+mn-ea"/>
              <a:sym typeface="+mn-lt"/>
            </a:endParaRPr>
          </a:p>
        </p:txBody>
      </p:sp>
      <p:pic>
        <p:nvPicPr>
          <p:cNvPr id="59394" name="图片 27"/>
          <p:cNvPicPr>
            <a:picLocks noChangeAspect="1"/>
          </p:cNvPicPr>
          <p:nvPr/>
        </p:nvPicPr>
        <p:blipFill>
          <a:blip r:embed="rId6"/>
          <a:stretch>
            <a:fillRect/>
          </a:stretch>
        </p:blipFill>
        <p:spPr>
          <a:xfrm>
            <a:off x="1633538" y="1484313"/>
            <a:ext cx="711200" cy="1547812"/>
          </a:xfrm>
          <a:prstGeom prst="rect">
            <a:avLst/>
          </a:prstGeom>
          <a:noFill/>
          <a:ln w="9525">
            <a:noFill/>
          </a:ln>
        </p:spPr>
      </p:pic>
      <p:pic>
        <p:nvPicPr>
          <p:cNvPr id="29" name="图片 28"/>
          <p:cNvPicPr>
            <a:picLocks noChangeAspect="1"/>
          </p:cNvPicPr>
          <p:nvPr/>
        </p:nvPicPr>
        <p:blipFill>
          <a:blip r:embed="rId7"/>
          <a:stretch>
            <a:fillRect/>
          </a:stretch>
        </p:blipFill>
        <p:spPr>
          <a:xfrm>
            <a:off x="2209800" y="1733550"/>
            <a:ext cx="790575" cy="1385888"/>
          </a:xfrm>
          <a:prstGeom prst="rect">
            <a:avLst/>
          </a:prstGeom>
          <a:noFill/>
          <a:ln w="9525">
            <a:noFill/>
          </a:ln>
        </p:spPr>
      </p:pic>
      <p:sp>
        <p:nvSpPr>
          <p:cNvPr id="59396" name="文本占位符 59394"/>
          <p:cNvSpPr txBox="1"/>
          <p:nvPr/>
        </p:nvSpPr>
        <p:spPr>
          <a:xfrm>
            <a:off x="4564380" y="1500505"/>
            <a:ext cx="5422900" cy="4017645"/>
          </a:xfrm>
          <a:prstGeom prst="rect">
            <a:avLst/>
          </a:prstGeom>
          <a:noFill/>
          <a:ln w="9525">
            <a:noFill/>
          </a:ln>
        </p:spPr>
        <p:txBody>
          <a:bodyPr wrap="square" anchor="t" anchorCtr="0">
            <a:noAutofit/>
          </a:bodyPr>
          <a:lstStyle/>
          <a:p>
            <a:pPr algn="dist">
              <a:lnSpc>
                <a:spcPct val="150000"/>
              </a:lnSpc>
            </a:pPr>
            <a:r>
              <a:rPr lang="zh-CN" altLang="en-US" sz="4000" b="1" dirty="0">
                <a:solidFill>
                  <a:schemeClr val="accent2"/>
                </a:solidFill>
                <a:latin typeface="微软雅黑" panose="020B0503020204020204" pitchFamily="34" charset="-122"/>
                <a:ea typeface="宋体" panose="02010600030101010101" pitchFamily="2" charset="-122"/>
              </a:rPr>
              <a:t>不明来电别轻信   </a:t>
            </a:r>
            <a:endParaRPr lang="en-US" altLang="zh-CN" sz="4000" b="1" dirty="0">
              <a:solidFill>
                <a:schemeClr val="accent2"/>
              </a:solidFill>
              <a:latin typeface="微软雅黑" panose="020B0503020204020204" pitchFamily="34" charset="-122"/>
              <a:ea typeface="宋体" panose="02010600030101010101" pitchFamily="2" charset="-122"/>
            </a:endParaRPr>
          </a:p>
          <a:p>
            <a:pPr algn="dist">
              <a:lnSpc>
                <a:spcPct val="150000"/>
              </a:lnSpc>
            </a:pPr>
            <a:r>
              <a:rPr lang="zh-CN" altLang="en-US" sz="4000" b="1" dirty="0">
                <a:solidFill>
                  <a:schemeClr val="accent2"/>
                </a:solidFill>
                <a:latin typeface="微软雅黑" panose="020B0503020204020204" pitchFamily="34" charset="-122"/>
                <a:ea typeface="宋体" panose="02010600030101010101" pitchFamily="2" charset="-122"/>
              </a:rPr>
              <a:t>汇款诈骗别大意</a:t>
            </a:r>
            <a:endParaRPr lang="en-US" altLang="zh-CN" sz="4000" b="1" dirty="0">
              <a:solidFill>
                <a:schemeClr val="accent2"/>
              </a:solidFill>
              <a:latin typeface="微软雅黑" panose="020B0503020204020204" pitchFamily="34" charset="-122"/>
              <a:ea typeface="宋体" panose="02010600030101010101" pitchFamily="2" charset="-122"/>
            </a:endParaRPr>
          </a:p>
          <a:p>
            <a:pPr algn="dist">
              <a:lnSpc>
                <a:spcPct val="150000"/>
              </a:lnSpc>
            </a:pPr>
            <a:r>
              <a:rPr lang="zh-CN" altLang="en-US" sz="4000" b="1" dirty="0">
                <a:solidFill>
                  <a:schemeClr val="accent2"/>
                </a:solidFill>
                <a:latin typeface="微软雅黑" panose="020B0503020204020204" pitchFamily="34" charset="-122"/>
                <a:ea typeface="宋体" panose="02010600030101010101" pitchFamily="2" charset="-122"/>
              </a:rPr>
              <a:t>天上不会掉馅饼</a:t>
            </a:r>
            <a:endParaRPr lang="en-US" altLang="zh-CN" sz="4000" b="1" dirty="0">
              <a:solidFill>
                <a:schemeClr val="accent2"/>
              </a:solidFill>
              <a:latin typeface="微软雅黑" panose="020B0503020204020204" pitchFamily="34" charset="-122"/>
              <a:ea typeface="宋体" panose="02010600030101010101" pitchFamily="2" charset="-122"/>
            </a:endParaRPr>
          </a:p>
          <a:p>
            <a:pPr algn="dist">
              <a:lnSpc>
                <a:spcPct val="150000"/>
              </a:lnSpc>
            </a:pPr>
            <a:r>
              <a:rPr lang="zh-CN" altLang="en-US" sz="4000" b="1" dirty="0">
                <a:solidFill>
                  <a:schemeClr val="accent2"/>
                </a:solidFill>
                <a:latin typeface="微软雅黑" panose="020B0503020204020204" pitchFamily="34" charset="-122"/>
                <a:ea typeface="宋体" panose="02010600030101010101" pitchFamily="2" charset="-122"/>
              </a:rPr>
              <a:t>地上不会长黄金</a:t>
            </a:r>
          </a:p>
        </p:txBody>
      </p:sp>
      <p:sp>
        <p:nvSpPr>
          <p:cNvPr id="17" name="文本框 16"/>
          <p:cNvSpPr txBox="1"/>
          <p:nvPr>
            <p:custDataLst>
              <p:tags r:id="rId2"/>
            </p:custDataLst>
          </p:nvPr>
        </p:nvSpPr>
        <p:spPr>
          <a:xfrm>
            <a:off x="2786256" y="5589186"/>
            <a:ext cx="6030818" cy="523220"/>
          </a:xfrm>
          <a:prstGeom prst="rect">
            <a:avLst/>
          </a:prstGeom>
          <a:noFill/>
        </p:spPr>
        <p:txBody>
          <a:bodyPr wrap="none" rtlCol="0">
            <a:spAutoFit/>
          </a:bodyPr>
          <a:lstStyle/>
          <a:p>
            <a:r>
              <a:rPr lang="en-US" altLang="zh-CN" sz="2800" spc="600" noProof="1">
                <a:solidFill>
                  <a:schemeClr val="accent2">
                    <a:alpha val="44000"/>
                  </a:schemeClr>
                </a:solidFill>
                <a:latin typeface="Arial" panose="020B0604020202020204" pitchFamily="34" charset="0"/>
                <a:ea typeface="宋体" panose="02010600030101010101" pitchFamily="2" charset="-122"/>
                <a:cs typeface="+mn-ea"/>
                <a:sym typeface="+mn-lt"/>
              </a:rPr>
              <a:t>THANKS FOR LISTENING</a:t>
            </a:r>
            <a:endParaRPr lang="en-US" altLang="zh-CN" sz="2800" spc="600" noProof="1">
              <a:solidFill>
                <a:schemeClr val="accent2">
                  <a:alpha val="44000"/>
                </a:schemeClr>
              </a:solidFill>
              <a:cs typeface="+mn-ea"/>
              <a:sym typeface="+mn-lt"/>
            </a:endParaRPr>
          </a:p>
        </p:txBody>
      </p:sp>
      <p:pic>
        <p:nvPicPr>
          <p:cNvPr id="3" name="图片 3" descr="IMG_256"/>
          <p:cNvPicPr>
            <a:picLocks noChangeAspect="1"/>
          </p:cNvPicPr>
          <p:nvPr>
            <p:custDataLst>
              <p:tags r:id="rId3"/>
            </p:custDataLst>
          </p:nvPr>
        </p:nvPicPr>
        <p:blipFill>
          <a:blip r:embed="rId8"/>
          <a:stretch>
            <a:fillRect/>
          </a:stretch>
        </p:blipFill>
        <p:spPr>
          <a:xfrm>
            <a:off x="10896394" y="39053"/>
            <a:ext cx="1332230" cy="1445260"/>
          </a:xfrm>
          <a:prstGeom prst="rect">
            <a:avLst/>
          </a:prstGeom>
          <a:noFill/>
          <a:ln w="9525">
            <a:noFill/>
          </a:ln>
        </p:spPr>
      </p:pic>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5"/>
          <a:stretch>
            <a:fillRect/>
          </a:stretch>
        </a:blipFill>
        <a:effectLst/>
      </p:bgPr>
    </p:bg>
    <p:spTree>
      <p:nvGrpSpPr>
        <p:cNvPr id="1" name=""/>
        <p:cNvGrpSpPr/>
        <p:nvPr/>
      </p:nvGrpSpPr>
      <p:grpSpPr>
        <a:xfrm>
          <a:off x="0" y="0"/>
          <a:ext cx="0" cy="0"/>
          <a:chOff x="0" y="0"/>
          <a:chExt cx="0" cy="0"/>
        </a:xfrm>
      </p:grpSpPr>
      <p:sp>
        <p:nvSpPr>
          <p:cNvPr id="10242" name="Freeform 5"/>
          <p:cNvSpPr/>
          <p:nvPr/>
        </p:nvSpPr>
        <p:spPr>
          <a:xfrm>
            <a:off x="3784600" y="2020888"/>
            <a:ext cx="8412163" cy="2816225"/>
          </a:xfrm>
          <a:custGeom>
            <a:avLst/>
            <a:gdLst/>
            <a:ahLst/>
            <a:cxnLst>
              <a:cxn ang="0">
                <a:pos x="2147483647" y="0"/>
              </a:cxn>
              <a:cxn ang="0">
                <a:pos x="2147483647" y="0"/>
              </a:cxn>
              <a:cxn ang="0">
                <a:pos x="2147483647" y="2147483647"/>
              </a:cxn>
              <a:cxn ang="0">
                <a:pos x="0" y="2147483647"/>
              </a:cxn>
              <a:cxn ang="0">
                <a:pos x="2147483647" y="0"/>
              </a:cxn>
            </a:cxnLst>
            <a:rect l="0" t="0" r="0" b="0"/>
            <a:pathLst>
              <a:path w="11039" h="3662">
                <a:moveTo>
                  <a:pt x="1136" y="0"/>
                </a:moveTo>
                <a:lnTo>
                  <a:pt x="11039" y="0"/>
                </a:lnTo>
                <a:lnTo>
                  <a:pt x="11039" y="3662"/>
                </a:lnTo>
                <a:lnTo>
                  <a:pt x="0" y="3662"/>
                </a:lnTo>
                <a:lnTo>
                  <a:pt x="1136" y="0"/>
                </a:lnTo>
                <a:close/>
              </a:path>
            </a:pathLst>
          </a:custGeom>
          <a:solidFill>
            <a:schemeClr val="tx2"/>
          </a:solidFill>
          <a:ln w="9525">
            <a:noFill/>
          </a:ln>
        </p:spPr>
        <p:txBody>
          <a:bodyPr/>
          <a:lstStyle/>
          <a:p>
            <a:endParaRPr lang="zh-CN" altLang="en-US"/>
          </a:p>
        </p:txBody>
      </p:sp>
      <p:sp>
        <p:nvSpPr>
          <p:cNvPr id="10243" name="Freeform 6"/>
          <p:cNvSpPr/>
          <p:nvPr/>
        </p:nvSpPr>
        <p:spPr>
          <a:xfrm>
            <a:off x="0" y="2020888"/>
            <a:ext cx="4548188" cy="2816225"/>
          </a:xfrm>
          <a:custGeom>
            <a:avLst/>
            <a:gdLst/>
            <a:ahLst/>
            <a:cxnLst>
              <a:cxn ang="0">
                <a:pos x="2147483647" y="0"/>
              </a:cxn>
              <a:cxn ang="0">
                <a:pos x="2147483647" y="2147483647"/>
              </a:cxn>
              <a:cxn ang="0">
                <a:pos x="0" y="2147483647"/>
              </a:cxn>
              <a:cxn ang="0">
                <a:pos x="2147483647" y="0"/>
              </a:cxn>
              <a:cxn ang="0">
                <a:pos x="2147483647" y="0"/>
              </a:cxn>
            </a:cxnLst>
            <a:rect l="0" t="0" r="0" b="0"/>
            <a:pathLst>
              <a:path w="5970" h="3662">
                <a:moveTo>
                  <a:pt x="5970" y="0"/>
                </a:moveTo>
                <a:lnTo>
                  <a:pt x="4846" y="3662"/>
                </a:lnTo>
                <a:lnTo>
                  <a:pt x="0" y="3662"/>
                </a:lnTo>
                <a:lnTo>
                  <a:pt x="3" y="0"/>
                </a:lnTo>
                <a:lnTo>
                  <a:pt x="5970" y="0"/>
                </a:lnTo>
                <a:close/>
              </a:path>
            </a:pathLst>
          </a:custGeom>
          <a:solidFill>
            <a:schemeClr val="tx1"/>
          </a:solidFill>
          <a:ln w="9525">
            <a:noFill/>
          </a:ln>
        </p:spPr>
        <p:txBody>
          <a:bodyPr/>
          <a:lstStyle/>
          <a:p>
            <a:endParaRPr lang="zh-CN" altLang="en-US"/>
          </a:p>
        </p:txBody>
      </p:sp>
      <p:sp>
        <p:nvSpPr>
          <p:cNvPr id="10244" name="TextBox 10"/>
          <p:cNvSpPr txBox="1"/>
          <p:nvPr/>
        </p:nvSpPr>
        <p:spPr>
          <a:xfrm>
            <a:off x="4624388" y="2997200"/>
            <a:ext cx="6985000" cy="1200150"/>
          </a:xfrm>
          <a:prstGeom prst="rect">
            <a:avLst/>
          </a:prstGeom>
          <a:noFill/>
          <a:ln w="9525">
            <a:noFill/>
          </a:ln>
        </p:spPr>
        <p:txBody>
          <a:bodyPr anchor="t" anchorCtr="0">
            <a:spAutoFit/>
          </a:bodyPr>
          <a:lstStyle/>
          <a:p>
            <a:r>
              <a:rPr lang="zh-CN" altLang="en-US" sz="7200" b="1" dirty="0">
                <a:solidFill>
                  <a:srgbClr val="FFFFFF"/>
                </a:solidFill>
                <a:latin typeface="微软雅黑" panose="020B0503020204020204" pitchFamily="34" charset="-122"/>
                <a:ea typeface="宋体" panose="02010600030101010101" pitchFamily="2" charset="-122"/>
              </a:rPr>
              <a:t>什么是电信诈骗</a:t>
            </a:r>
          </a:p>
        </p:txBody>
      </p:sp>
      <p:sp>
        <p:nvSpPr>
          <p:cNvPr id="10245" name="TextBox 11"/>
          <p:cNvSpPr txBox="1"/>
          <p:nvPr/>
        </p:nvSpPr>
        <p:spPr>
          <a:xfrm>
            <a:off x="1925638" y="2020888"/>
            <a:ext cx="1758950" cy="3154362"/>
          </a:xfrm>
          <a:prstGeom prst="rect">
            <a:avLst/>
          </a:prstGeom>
          <a:noFill/>
          <a:ln w="9525">
            <a:noFill/>
          </a:ln>
        </p:spPr>
        <p:txBody>
          <a:bodyPr wrap="none" anchor="t" anchorCtr="0">
            <a:spAutoFit/>
          </a:bodyPr>
          <a:lstStyle/>
          <a:p>
            <a:pPr>
              <a:buClrTx/>
              <a:buFont typeface="Arial" panose="020B0604020202020204" pitchFamily="34" charset="0"/>
            </a:pPr>
            <a:r>
              <a:rPr lang="en-US" altLang="zh-CN" sz="19900" b="1" dirty="0">
                <a:solidFill>
                  <a:schemeClr val="accent2"/>
                </a:solidFill>
                <a:latin typeface="微软雅黑" panose="020B0503020204020204" pitchFamily="34" charset="-122"/>
                <a:ea typeface="微软雅黑" panose="020B0503020204020204" pitchFamily="34" charset="-122"/>
              </a:rPr>
              <a:t>1</a:t>
            </a:r>
            <a:endParaRPr lang="zh-CN" altLang="en-US" sz="19900" b="1" dirty="0">
              <a:solidFill>
                <a:schemeClr val="accent2"/>
              </a:solidFill>
              <a:latin typeface="微软雅黑" panose="020B0503020204020204" pitchFamily="34" charset="-122"/>
              <a:ea typeface="微软雅黑" panose="020B0503020204020204" pitchFamily="34" charset="-122"/>
            </a:endParaRPr>
          </a:p>
        </p:txBody>
      </p:sp>
      <p:sp>
        <p:nvSpPr>
          <p:cNvPr id="10246" name="TextBox 13"/>
          <p:cNvSpPr txBox="1"/>
          <p:nvPr/>
        </p:nvSpPr>
        <p:spPr>
          <a:xfrm>
            <a:off x="1103313" y="3876675"/>
            <a:ext cx="1030287" cy="646113"/>
          </a:xfrm>
          <a:prstGeom prst="rect">
            <a:avLst/>
          </a:prstGeom>
          <a:noFill/>
          <a:ln w="9525">
            <a:noFill/>
          </a:ln>
        </p:spPr>
        <p:txBody>
          <a:bodyPr wrap="none" anchor="t" anchorCtr="0">
            <a:spAutoFit/>
          </a:bodyPr>
          <a:lstStyle/>
          <a:p>
            <a:r>
              <a:rPr lang="en-US" altLang="zh-CN" sz="3600" dirty="0">
                <a:solidFill>
                  <a:schemeClr val="accent2"/>
                </a:solidFill>
                <a:latin typeface="Arial" panose="020B0604020202020204" pitchFamily="34" charset="0"/>
                <a:ea typeface="宋体" panose="02010600030101010101" pitchFamily="2" charset="-122"/>
              </a:rPr>
              <a:t>Part</a:t>
            </a:r>
            <a:endParaRPr lang="zh-CN" altLang="en-US" sz="3600" dirty="0">
              <a:solidFill>
                <a:schemeClr val="accent2"/>
              </a:solidFill>
              <a:latin typeface="Arial" panose="020B0604020202020204" pitchFamily="34" charset="0"/>
              <a:ea typeface="宋体" panose="02010600030101010101" pitchFamily="2" charset="-122"/>
            </a:endParaRPr>
          </a:p>
        </p:txBody>
      </p:sp>
      <p:pic>
        <p:nvPicPr>
          <p:cNvPr id="3" name="图片 3" descr="IMG_256"/>
          <p:cNvPicPr>
            <a:picLocks noChangeAspect="1"/>
          </p:cNvPicPr>
          <p:nvPr>
            <p:custDataLst>
              <p:tags r:id="rId1"/>
            </p:custDataLst>
          </p:nvPr>
        </p:nvPicPr>
        <p:blipFill>
          <a:blip r:embed="rId6"/>
          <a:stretch>
            <a:fillRect/>
          </a:stretch>
        </p:blipFill>
        <p:spPr>
          <a:xfrm>
            <a:off x="10778901" y="-1270"/>
            <a:ext cx="1426434" cy="1342038"/>
          </a:xfrm>
          <a:prstGeom prst="rect">
            <a:avLst/>
          </a:prstGeom>
          <a:noFill/>
          <a:ln w="9525">
            <a:noFill/>
          </a:ln>
        </p:spPr>
      </p:pic>
      <p:pic>
        <p:nvPicPr>
          <p:cNvPr id="8" name="图片 3" descr="IMG_256"/>
          <p:cNvPicPr>
            <a:picLocks noChangeAspect="1"/>
          </p:cNvPicPr>
          <p:nvPr>
            <p:custDataLst>
              <p:tags r:id="rId2"/>
            </p:custDataLst>
          </p:nvPr>
        </p:nvPicPr>
        <p:blipFill>
          <a:blip r:embed="rId6"/>
          <a:stretch>
            <a:fillRect/>
          </a:stretch>
        </p:blipFill>
        <p:spPr>
          <a:xfrm>
            <a:off x="10784205" y="0"/>
            <a:ext cx="1371600" cy="1340768"/>
          </a:xfrm>
          <a:prstGeom prst="rect">
            <a:avLst/>
          </a:prstGeom>
          <a:noFill/>
          <a:ln w="9525">
            <a:noFill/>
          </a:ln>
        </p:spPr>
      </p:pic>
    </p:spTree>
  </p:cSld>
  <p:clrMapOvr>
    <a:masterClrMapping/>
  </p:clrMapOvr>
  <p:transition spd="slow" advTm="5220">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481013" y="155575"/>
            <a:ext cx="3313112" cy="585788"/>
          </a:xfrm>
          <a:prstGeom prst="rect">
            <a:avLst/>
          </a:prstGeom>
          <a:noFill/>
          <a:ln w="9525">
            <a:noFill/>
          </a:ln>
        </p:spPr>
        <p:txBody>
          <a:bodyPr anchor="t" anchorCtr="0">
            <a:spAutoFit/>
          </a:bodyPr>
          <a:lstStyle/>
          <a:p>
            <a:r>
              <a:rPr lang="zh-CN" altLang="en-US" sz="3200" b="1" dirty="0">
                <a:latin typeface="微软雅黑" panose="020B0503020204020204" pitchFamily="34" charset="-122"/>
                <a:ea typeface="微软雅黑" panose="020B0503020204020204" pitchFamily="34" charset="-122"/>
              </a:rPr>
              <a:t>什么是电信诈骗？</a:t>
            </a:r>
          </a:p>
        </p:txBody>
      </p:sp>
      <p:sp>
        <p:nvSpPr>
          <p:cNvPr id="12292" name="文本占位符 52226"/>
          <p:cNvSpPr txBox="1"/>
          <p:nvPr/>
        </p:nvSpPr>
        <p:spPr>
          <a:xfrm>
            <a:off x="4999355" y="3140710"/>
            <a:ext cx="6045200" cy="2861310"/>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anchor="t" anchorCtr="0">
            <a:spAutoFit/>
          </a:bodyPr>
          <a:lstStyle/>
          <a:p>
            <a:pPr algn="just">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电信诈骗是指以非法占有为目的，利用手机短信、电话、网络电话、互联网等传播媒介，以虚构事实或隐瞒事实真相的方法，骗取数额较大的公私财物的行为（又称非接触性诈骗或远程诈骗）。</a:t>
            </a:r>
          </a:p>
        </p:txBody>
      </p:sp>
      <p:sp>
        <p:nvSpPr>
          <p:cNvPr id="12293" name="椭圆 1"/>
          <p:cNvSpPr/>
          <p:nvPr/>
        </p:nvSpPr>
        <p:spPr>
          <a:xfrm>
            <a:off x="5449888" y="1773238"/>
            <a:ext cx="1135062" cy="1133475"/>
          </a:xfrm>
          <a:prstGeom prst="ellipse">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2294" name="椭圆 6"/>
          <p:cNvSpPr/>
          <p:nvPr/>
        </p:nvSpPr>
        <p:spPr>
          <a:xfrm>
            <a:off x="6818313" y="1773238"/>
            <a:ext cx="1135062" cy="1133475"/>
          </a:xfrm>
          <a:prstGeom prst="ellipse">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2295" name="椭圆 7"/>
          <p:cNvSpPr/>
          <p:nvPr/>
        </p:nvSpPr>
        <p:spPr>
          <a:xfrm>
            <a:off x="8186738" y="1773238"/>
            <a:ext cx="1135062" cy="1133475"/>
          </a:xfrm>
          <a:prstGeom prst="ellipse">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2296" name="椭圆 8"/>
          <p:cNvSpPr/>
          <p:nvPr/>
        </p:nvSpPr>
        <p:spPr>
          <a:xfrm>
            <a:off x="9555163" y="1773238"/>
            <a:ext cx="1135062" cy="1133475"/>
          </a:xfrm>
          <a:prstGeom prst="ellipse">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pic>
        <p:nvPicPr>
          <p:cNvPr id="12297" name="图片 2"/>
          <p:cNvPicPr>
            <a:picLocks noChangeAspect="1"/>
          </p:cNvPicPr>
          <p:nvPr/>
        </p:nvPicPr>
        <p:blipFill>
          <a:blip r:embed="rId4"/>
          <a:stretch>
            <a:fillRect/>
          </a:stretch>
        </p:blipFill>
        <p:spPr>
          <a:xfrm>
            <a:off x="625475" y="1535113"/>
            <a:ext cx="3889375" cy="4810125"/>
          </a:xfrm>
          <a:prstGeom prst="rect">
            <a:avLst/>
          </a:prstGeom>
          <a:noFill/>
          <a:ln w="9525">
            <a:noFill/>
          </a:ln>
        </p:spPr>
      </p:pic>
      <p:sp>
        <p:nvSpPr>
          <p:cNvPr id="12298" name="TextBox 3"/>
          <p:cNvSpPr txBox="1"/>
          <p:nvPr/>
        </p:nvSpPr>
        <p:spPr>
          <a:xfrm>
            <a:off x="5591175" y="1924050"/>
            <a:ext cx="852488" cy="831850"/>
          </a:xfrm>
          <a:prstGeom prst="rect">
            <a:avLst/>
          </a:prstGeom>
          <a:noFill/>
          <a:ln w="9525">
            <a:noFill/>
          </a:ln>
        </p:spPr>
        <p:txBody>
          <a:bodyPr anchor="t" anchorCtr="0">
            <a:spAutoFit/>
          </a:bodyPr>
          <a:lstStyle/>
          <a:p>
            <a:pPr algn="ctr">
              <a:buClrTx/>
              <a:buFont typeface="Arial" panose="020B0604020202020204" pitchFamily="34" charset="0"/>
            </a:pPr>
            <a:r>
              <a:rPr lang="zh-CN" altLang="en-US" sz="2400" b="1">
                <a:solidFill>
                  <a:schemeClr val="accent2"/>
                </a:solidFill>
                <a:latin typeface="微软雅黑" panose="020B0503020204020204" pitchFamily="34" charset="-122"/>
                <a:ea typeface="微软雅黑" panose="020B0503020204020204" pitchFamily="34" charset="-122"/>
              </a:rPr>
              <a:t>手机短信</a:t>
            </a:r>
          </a:p>
        </p:txBody>
      </p:sp>
      <p:sp>
        <p:nvSpPr>
          <p:cNvPr id="12299" name="TextBox 13"/>
          <p:cNvSpPr txBox="1"/>
          <p:nvPr/>
        </p:nvSpPr>
        <p:spPr>
          <a:xfrm>
            <a:off x="6962775" y="2109788"/>
            <a:ext cx="852488" cy="461962"/>
          </a:xfrm>
          <a:prstGeom prst="rect">
            <a:avLst/>
          </a:prstGeom>
          <a:noFill/>
          <a:ln w="9525">
            <a:noFill/>
          </a:ln>
        </p:spPr>
        <p:txBody>
          <a:bodyPr anchor="t" anchorCtr="0">
            <a:spAutoFit/>
          </a:bodyPr>
          <a:lstStyle/>
          <a:p>
            <a:pPr algn="ctr">
              <a:buClrTx/>
              <a:buFont typeface="Arial" panose="020B0604020202020204" pitchFamily="34" charset="0"/>
            </a:pPr>
            <a:r>
              <a:rPr lang="zh-CN" altLang="en-US" sz="2400" b="1" dirty="0">
                <a:solidFill>
                  <a:schemeClr val="accent2"/>
                </a:solidFill>
                <a:latin typeface="微软雅黑" panose="020B0503020204020204" pitchFamily="34" charset="-122"/>
                <a:ea typeface="微软雅黑" panose="020B0503020204020204" pitchFamily="34" charset="-122"/>
              </a:rPr>
              <a:t>电话</a:t>
            </a:r>
          </a:p>
        </p:txBody>
      </p:sp>
      <p:sp>
        <p:nvSpPr>
          <p:cNvPr id="12300" name="TextBox 14"/>
          <p:cNvSpPr txBox="1"/>
          <p:nvPr/>
        </p:nvSpPr>
        <p:spPr>
          <a:xfrm>
            <a:off x="8334375" y="1924050"/>
            <a:ext cx="852488" cy="831850"/>
          </a:xfrm>
          <a:prstGeom prst="rect">
            <a:avLst/>
          </a:prstGeom>
          <a:noFill/>
          <a:ln w="9525">
            <a:noFill/>
          </a:ln>
        </p:spPr>
        <p:txBody>
          <a:bodyPr anchor="t" anchorCtr="0">
            <a:spAutoFit/>
          </a:bodyPr>
          <a:lstStyle/>
          <a:p>
            <a:pPr algn="ctr">
              <a:buClrTx/>
              <a:buFont typeface="Arial" panose="020B0604020202020204" pitchFamily="34" charset="0"/>
            </a:pPr>
            <a:r>
              <a:rPr lang="zh-CN" altLang="en-US" sz="2400" b="1" dirty="0">
                <a:solidFill>
                  <a:schemeClr val="accent2"/>
                </a:solidFill>
                <a:latin typeface="微软雅黑" panose="020B0503020204020204" pitchFamily="34" charset="-122"/>
                <a:ea typeface="微软雅黑" panose="020B0503020204020204" pitchFamily="34" charset="-122"/>
              </a:rPr>
              <a:t>网络电话</a:t>
            </a:r>
          </a:p>
        </p:txBody>
      </p:sp>
      <p:sp>
        <p:nvSpPr>
          <p:cNvPr id="12301" name="TextBox 15"/>
          <p:cNvSpPr txBox="1"/>
          <p:nvPr/>
        </p:nvSpPr>
        <p:spPr>
          <a:xfrm>
            <a:off x="9696450" y="1924050"/>
            <a:ext cx="850900" cy="831850"/>
          </a:xfrm>
          <a:prstGeom prst="rect">
            <a:avLst/>
          </a:prstGeom>
          <a:noFill/>
          <a:ln w="9525">
            <a:noFill/>
          </a:ln>
        </p:spPr>
        <p:txBody>
          <a:bodyPr anchor="t" anchorCtr="0">
            <a:spAutoFit/>
          </a:bodyPr>
          <a:lstStyle/>
          <a:p>
            <a:pPr algn="ctr">
              <a:buClrTx/>
              <a:buFont typeface="Arial" panose="020B0604020202020204" pitchFamily="34" charset="0"/>
            </a:pPr>
            <a:r>
              <a:rPr lang="zh-CN" altLang="en-US" sz="2400" b="1" dirty="0">
                <a:solidFill>
                  <a:schemeClr val="accent2"/>
                </a:solidFill>
                <a:latin typeface="微软雅黑" panose="020B0503020204020204" pitchFamily="34" charset="-122"/>
                <a:ea typeface="微软雅黑" panose="020B0503020204020204" pitchFamily="34" charset="-122"/>
              </a:rPr>
              <a:t>互联网</a:t>
            </a:r>
          </a:p>
        </p:txBody>
      </p:sp>
      <p:pic>
        <p:nvPicPr>
          <p:cNvPr id="3" name="图片 3" descr="IMG_256"/>
          <p:cNvPicPr>
            <a:picLocks noChangeAspect="1"/>
          </p:cNvPicPr>
          <p:nvPr>
            <p:custDataLst>
              <p:tags r:id="rId1"/>
            </p:custDataLst>
          </p:nvPr>
        </p:nvPicPr>
        <p:blipFill>
          <a:blip r:embed="rId5"/>
          <a:stretch>
            <a:fillRect/>
          </a:stretch>
        </p:blipFill>
        <p:spPr>
          <a:xfrm>
            <a:off x="10825163" y="0"/>
            <a:ext cx="1371600" cy="1321135"/>
          </a:xfrm>
          <a:prstGeom prst="rect">
            <a:avLst/>
          </a:prstGeom>
          <a:noFill/>
          <a:ln w="9525">
            <a:noFill/>
          </a:ln>
        </p:spPr>
      </p:pic>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481013" y="155575"/>
            <a:ext cx="3313112" cy="585788"/>
          </a:xfrm>
          <a:prstGeom prst="rect">
            <a:avLst/>
          </a:prstGeom>
          <a:noFill/>
          <a:ln w="9525">
            <a:noFill/>
          </a:ln>
        </p:spPr>
        <p:txBody>
          <a:bodyPr anchor="t" anchorCtr="0">
            <a:spAutoFit/>
          </a:bodyPr>
          <a:lstStyle/>
          <a:p>
            <a:r>
              <a:rPr lang="zh-CN" altLang="en-US" sz="3200" b="1" dirty="0">
                <a:latin typeface="微软雅黑" panose="020B0503020204020204" pitchFamily="34" charset="-122"/>
                <a:ea typeface="微软雅黑" panose="020B0503020204020204" pitchFamily="34" charset="-122"/>
              </a:rPr>
              <a:t>电信诈骗的特点</a:t>
            </a:r>
          </a:p>
        </p:txBody>
      </p:sp>
      <p:sp>
        <p:nvSpPr>
          <p:cNvPr id="6" name="内容占位符 4108"/>
          <p:cNvSpPr>
            <a:spLocks noGrp="1" noChangeArrowheads="1"/>
          </p:cNvSpPr>
          <p:nvPr>
            <p:ph idx="1"/>
          </p:nvPr>
        </p:nvSpPr>
        <p:spPr>
          <a:xfrm>
            <a:off x="1603375" y="965200"/>
            <a:ext cx="6367463" cy="400050"/>
          </a:xfrm>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chemeClr val="accent1"/>
                </a:solidFill>
                <a:effectLst/>
                <a:uLnTx/>
                <a:uFillTx/>
                <a:latin typeface="+mj-ea"/>
                <a:ea typeface="+mn-ea"/>
                <a:cs typeface="+mn-cs"/>
              </a:rPr>
              <a:t>犯罪活动的蔓延性比较大，发展很迅速</a:t>
            </a:r>
            <a:endParaRPr kumimoji="0" lang="zh-CN" altLang="en-US" sz="1800" b="1" i="0" u="none" strike="noStrike" kern="1200" cap="none" spc="0" normalizeH="0" baseline="0" noProof="0" dirty="0">
              <a:ln>
                <a:noFill/>
              </a:ln>
              <a:solidFill>
                <a:schemeClr val="accent1"/>
              </a:solidFill>
              <a:effectLst/>
              <a:uLnTx/>
              <a:uFillTx/>
              <a:latin typeface="+mj-ea"/>
              <a:ea typeface="+mj-ea"/>
              <a:cs typeface="+mn-cs"/>
            </a:endParaRPr>
          </a:p>
        </p:txBody>
      </p:sp>
      <p:pic>
        <p:nvPicPr>
          <p:cNvPr id="16389" name="图片 2"/>
          <p:cNvPicPr>
            <a:picLocks noChangeAspect="1"/>
          </p:cNvPicPr>
          <p:nvPr/>
        </p:nvPicPr>
        <p:blipFill>
          <a:blip r:embed="rId4"/>
          <a:stretch>
            <a:fillRect/>
          </a:stretch>
        </p:blipFill>
        <p:spPr>
          <a:xfrm>
            <a:off x="6661150" y="1992313"/>
            <a:ext cx="5535613" cy="4152900"/>
          </a:xfrm>
          <a:prstGeom prst="rect">
            <a:avLst/>
          </a:prstGeom>
          <a:noFill/>
          <a:ln w="9525">
            <a:noFill/>
          </a:ln>
        </p:spPr>
      </p:pic>
      <p:sp>
        <p:nvSpPr>
          <p:cNvPr id="16390" name="圆角矩形 3"/>
          <p:cNvSpPr/>
          <p:nvPr/>
        </p:nvSpPr>
        <p:spPr>
          <a:xfrm>
            <a:off x="1077913" y="1011238"/>
            <a:ext cx="495300" cy="496887"/>
          </a:xfrm>
          <a:prstGeom prst="roundRect">
            <a:avLst>
              <a:gd name="adj" fmla="val 14523"/>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6391" name="TextBox 6"/>
          <p:cNvSpPr txBox="1"/>
          <p:nvPr/>
        </p:nvSpPr>
        <p:spPr>
          <a:xfrm>
            <a:off x="1138238" y="1028700"/>
            <a:ext cx="373062" cy="461963"/>
          </a:xfrm>
          <a:prstGeom prst="rect">
            <a:avLst/>
          </a:prstGeom>
          <a:noFill/>
          <a:ln w="9525">
            <a:noFill/>
          </a:ln>
        </p:spPr>
        <p:txBody>
          <a:bodyPr wrap="none" anchor="t" anchorCtr="0">
            <a:spAutoFit/>
          </a:bodyPr>
          <a:lstStyle/>
          <a:p>
            <a:pPr>
              <a:buClrTx/>
              <a:buFont typeface="Arial" panose="020B0604020202020204" pitchFamily="34" charset="0"/>
            </a:pPr>
            <a:r>
              <a:rPr lang="en-US" altLang="zh-CN" sz="2400" b="1" dirty="0">
                <a:solidFill>
                  <a:schemeClr val="accent2"/>
                </a:solidFill>
                <a:latin typeface="微软雅黑" panose="020B0503020204020204" pitchFamily="34" charset="-122"/>
                <a:ea typeface="微软雅黑" panose="020B0503020204020204" pitchFamily="34" charset="-122"/>
              </a:rPr>
              <a:t>1</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6392" name="内容占位符 4108"/>
          <p:cNvSpPr txBox="1"/>
          <p:nvPr/>
        </p:nvSpPr>
        <p:spPr>
          <a:xfrm>
            <a:off x="1603375" y="2089150"/>
            <a:ext cx="4824413" cy="400050"/>
          </a:xfrm>
          <a:prstGeom prst="rect">
            <a:avLst/>
          </a:prstGeom>
          <a:noFill/>
          <a:ln w="9525">
            <a:noFill/>
          </a:ln>
        </p:spPr>
        <p:txBody>
          <a:bodyPr anchor="t" anchorCtr="0">
            <a:spAutoFit/>
          </a:bodyPr>
          <a:lstStyle/>
          <a:p>
            <a:pPr algn="just"/>
            <a:r>
              <a:rPr lang="zh-CN" altLang="en-US" sz="2000" b="1" dirty="0">
                <a:solidFill>
                  <a:schemeClr val="accent1"/>
                </a:solidFill>
                <a:latin typeface="微软雅黑" panose="020B0503020204020204" pitchFamily="34" charset="-122"/>
                <a:ea typeface="微软雅黑" panose="020B0503020204020204" pitchFamily="34" charset="-122"/>
              </a:rPr>
              <a:t>诈骗手段翻新速度很快</a:t>
            </a:r>
          </a:p>
        </p:txBody>
      </p:sp>
      <p:sp>
        <p:nvSpPr>
          <p:cNvPr id="16393" name="圆角矩形 14"/>
          <p:cNvSpPr/>
          <p:nvPr/>
        </p:nvSpPr>
        <p:spPr>
          <a:xfrm>
            <a:off x="1077913" y="2136775"/>
            <a:ext cx="495300" cy="495300"/>
          </a:xfrm>
          <a:prstGeom prst="roundRect">
            <a:avLst>
              <a:gd name="adj" fmla="val 14523"/>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6394" name="TextBox 15"/>
          <p:cNvSpPr txBox="1"/>
          <p:nvPr/>
        </p:nvSpPr>
        <p:spPr>
          <a:xfrm>
            <a:off x="1138238" y="2152650"/>
            <a:ext cx="373062" cy="461963"/>
          </a:xfrm>
          <a:prstGeom prst="rect">
            <a:avLst/>
          </a:prstGeom>
          <a:noFill/>
          <a:ln w="9525">
            <a:noFill/>
          </a:ln>
        </p:spPr>
        <p:txBody>
          <a:bodyPr wrap="none" anchor="t" anchorCtr="0">
            <a:spAutoFit/>
          </a:bodyPr>
          <a:lstStyle/>
          <a:p>
            <a:pPr>
              <a:buClrTx/>
              <a:buFont typeface="Arial" panose="020B0604020202020204" pitchFamily="34" charset="0"/>
            </a:pPr>
            <a:r>
              <a:rPr lang="en-US" altLang="zh-CN" sz="2400" b="1" dirty="0">
                <a:solidFill>
                  <a:schemeClr val="accent2"/>
                </a:solidFill>
                <a:latin typeface="微软雅黑" panose="020B0503020204020204" pitchFamily="34" charset="-122"/>
                <a:ea typeface="微软雅黑" panose="020B0503020204020204" pitchFamily="34" charset="-122"/>
              </a:rPr>
              <a:t>2</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6395" name="内容占位符 4108"/>
          <p:cNvSpPr txBox="1"/>
          <p:nvPr/>
        </p:nvSpPr>
        <p:spPr>
          <a:xfrm>
            <a:off x="1603375" y="3721100"/>
            <a:ext cx="4824413" cy="400050"/>
          </a:xfrm>
          <a:prstGeom prst="rect">
            <a:avLst/>
          </a:prstGeom>
          <a:noFill/>
          <a:ln w="9525">
            <a:noFill/>
          </a:ln>
        </p:spPr>
        <p:txBody>
          <a:bodyPr anchor="t" anchorCtr="0">
            <a:spAutoFit/>
          </a:bodyPr>
          <a:lstStyle/>
          <a:p>
            <a:pPr algn="just"/>
            <a:r>
              <a:rPr lang="zh-CN" altLang="en-US" sz="2000" b="1" dirty="0">
                <a:solidFill>
                  <a:schemeClr val="accent1"/>
                </a:solidFill>
                <a:latin typeface="微软雅黑" panose="020B0503020204020204" pitchFamily="34" charset="-122"/>
                <a:ea typeface="微软雅黑" panose="020B0503020204020204" pitchFamily="34" charset="-122"/>
              </a:rPr>
              <a:t>形式集团化，反侦查能力非常强。</a:t>
            </a:r>
          </a:p>
        </p:txBody>
      </p:sp>
      <p:sp>
        <p:nvSpPr>
          <p:cNvPr id="16396" name="圆角矩形 17"/>
          <p:cNvSpPr/>
          <p:nvPr/>
        </p:nvSpPr>
        <p:spPr>
          <a:xfrm>
            <a:off x="1077913" y="3768725"/>
            <a:ext cx="495300" cy="495300"/>
          </a:xfrm>
          <a:prstGeom prst="roundRect">
            <a:avLst>
              <a:gd name="adj" fmla="val 14523"/>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6397" name="TextBox 18"/>
          <p:cNvSpPr txBox="1"/>
          <p:nvPr/>
        </p:nvSpPr>
        <p:spPr>
          <a:xfrm>
            <a:off x="1138238" y="3784600"/>
            <a:ext cx="373062" cy="461963"/>
          </a:xfrm>
          <a:prstGeom prst="rect">
            <a:avLst/>
          </a:prstGeom>
          <a:noFill/>
          <a:ln w="9525">
            <a:noFill/>
          </a:ln>
        </p:spPr>
        <p:txBody>
          <a:bodyPr wrap="none" anchor="t" anchorCtr="0">
            <a:spAutoFit/>
          </a:bodyPr>
          <a:lstStyle/>
          <a:p>
            <a:pPr>
              <a:buClrTx/>
              <a:buFont typeface="Arial" panose="020B0604020202020204" pitchFamily="34" charset="0"/>
            </a:pPr>
            <a:r>
              <a:rPr lang="en-US" altLang="zh-CN" sz="2400" b="1" dirty="0">
                <a:solidFill>
                  <a:schemeClr val="accent2"/>
                </a:solidFill>
                <a:latin typeface="微软雅黑" panose="020B0503020204020204" pitchFamily="34" charset="-122"/>
                <a:ea typeface="微软雅黑" panose="020B0503020204020204" pitchFamily="34" charset="-122"/>
              </a:rPr>
              <a:t>3</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6398" name="内容占位符 4108"/>
          <p:cNvSpPr txBox="1"/>
          <p:nvPr/>
        </p:nvSpPr>
        <p:spPr>
          <a:xfrm>
            <a:off x="1603375" y="5300663"/>
            <a:ext cx="4824413" cy="400050"/>
          </a:xfrm>
          <a:prstGeom prst="rect">
            <a:avLst/>
          </a:prstGeom>
          <a:noFill/>
          <a:ln w="9525">
            <a:noFill/>
          </a:ln>
        </p:spPr>
        <p:txBody>
          <a:bodyPr anchor="t" anchorCtr="0">
            <a:spAutoFit/>
          </a:bodyPr>
          <a:lstStyle/>
          <a:p>
            <a:pPr algn="just"/>
            <a:r>
              <a:rPr lang="zh-CN" altLang="en-US" sz="2000" b="1" dirty="0">
                <a:solidFill>
                  <a:schemeClr val="accent1"/>
                </a:solidFill>
                <a:latin typeface="微软雅黑" panose="020B0503020204020204" pitchFamily="34" charset="-122"/>
                <a:ea typeface="微软雅黑" panose="020B0503020204020204" pitchFamily="34" charset="-122"/>
              </a:rPr>
              <a:t>是跨国跨境犯罪比较突出。</a:t>
            </a:r>
          </a:p>
        </p:txBody>
      </p:sp>
      <p:sp>
        <p:nvSpPr>
          <p:cNvPr id="16399" name="圆角矩形 20"/>
          <p:cNvSpPr/>
          <p:nvPr/>
        </p:nvSpPr>
        <p:spPr>
          <a:xfrm>
            <a:off x="1077913" y="5348288"/>
            <a:ext cx="495300" cy="495300"/>
          </a:xfrm>
          <a:prstGeom prst="roundRect">
            <a:avLst>
              <a:gd name="adj" fmla="val 14523"/>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16400" name="TextBox 21"/>
          <p:cNvSpPr txBox="1"/>
          <p:nvPr/>
        </p:nvSpPr>
        <p:spPr>
          <a:xfrm>
            <a:off x="1138238" y="5364163"/>
            <a:ext cx="373062" cy="461962"/>
          </a:xfrm>
          <a:prstGeom prst="rect">
            <a:avLst/>
          </a:prstGeom>
          <a:noFill/>
          <a:ln w="9525">
            <a:noFill/>
          </a:ln>
        </p:spPr>
        <p:txBody>
          <a:bodyPr wrap="none" anchor="t" anchorCtr="0">
            <a:spAutoFit/>
          </a:bodyPr>
          <a:lstStyle/>
          <a:p>
            <a:pPr>
              <a:buClrTx/>
              <a:buFont typeface="Arial" panose="020B0604020202020204" pitchFamily="34" charset="0"/>
            </a:pPr>
            <a:r>
              <a:rPr lang="en-US" altLang="zh-CN" sz="2400" b="1" dirty="0">
                <a:solidFill>
                  <a:schemeClr val="accent2"/>
                </a:solidFill>
                <a:latin typeface="微软雅黑" panose="020B0503020204020204" pitchFamily="34" charset="-122"/>
                <a:ea typeface="微软雅黑" panose="020B0503020204020204" pitchFamily="34" charset="-122"/>
              </a:rPr>
              <a:t>4</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nvSpPr>
        <p:spPr>
          <a:xfrm>
            <a:off x="1603375" y="1365250"/>
            <a:ext cx="9320213" cy="5842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1"/>
                </a:solidFill>
                <a:effectLst/>
                <a:uLnTx/>
                <a:uFillTx/>
                <a:latin typeface="+mj-ea"/>
                <a:ea typeface="+mj-ea"/>
                <a:cs typeface="+mn-cs"/>
              </a:rPr>
              <a:t>犯罪分子往往利用人们趋利避害的心理通过编造虚假电话、短信地毯式地给群众发布虚假信息，在极短的时间内发布范围很广，侵害面很大，所以造成损失的面也很广。</a:t>
            </a:r>
          </a:p>
        </p:txBody>
      </p:sp>
      <p:sp>
        <p:nvSpPr>
          <p:cNvPr id="25" name="矩形 24"/>
          <p:cNvSpPr/>
          <p:nvPr/>
        </p:nvSpPr>
        <p:spPr>
          <a:xfrm>
            <a:off x="1603375" y="2481263"/>
            <a:ext cx="5143500" cy="10763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1"/>
                </a:solidFill>
                <a:effectLst/>
                <a:uLnTx/>
                <a:uFillTx/>
                <a:latin typeface="+mj-ea"/>
                <a:ea typeface="+mj-ea"/>
                <a:cs typeface="+mn-cs"/>
              </a:rPr>
              <a:t>从群发短信发展到英特网上的任意显号软件、显号电台等；从最原始的中奖诈骗、发展到绑架、勒索、电话欠费、汽车退税等。骗术花样翻新频率很高，令人防不胜防。</a:t>
            </a:r>
          </a:p>
        </p:txBody>
      </p:sp>
      <p:sp>
        <p:nvSpPr>
          <p:cNvPr id="26" name="矩形 25"/>
          <p:cNvSpPr/>
          <p:nvPr/>
        </p:nvSpPr>
        <p:spPr>
          <a:xfrm>
            <a:off x="1603375" y="4092575"/>
            <a:ext cx="5143500" cy="10763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1"/>
                </a:solidFill>
                <a:effectLst/>
                <a:uLnTx/>
                <a:uFillTx/>
                <a:latin typeface="+mj-ea"/>
                <a:ea typeface="+mj-ea"/>
                <a:cs typeface="+mn-cs"/>
              </a:rPr>
              <a:t>犯罪团伙一般采取远程的、非接触式的诈骗，犯罪团伙内部组织很严密，他们采取企业化的运作，分工很细，下一道工序不知道上一道工序的情况。给公安机关的打击带来很大的困难。</a:t>
            </a:r>
          </a:p>
        </p:txBody>
      </p:sp>
      <p:sp>
        <p:nvSpPr>
          <p:cNvPr id="27" name="矩形 26"/>
          <p:cNvSpPr/>
          <p:nvPr/>
        </p:nvSpPr>
        <p:spPr>
          <a:xfrm>
            <a:off x="1603375" y="5716588"/>
            <a:ext cx="5143500" cy="8318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1"/>
                </a:solidFill>
                <a:effectLst/>
                <a:uLnTx/>
                <a:uFillTx/>
                <a:latin typeface="+mj-ea"/>
                <a:ea typeface="+mj-ea"/>
                <a:cs typeface="+mn-cs"/>
              </a:rPr>
              <a:t>有的不法分子在境内发布虚假信息骗境外的人，也有的常在境外发布短信到国内骗中国老百姓。还有境内外勾结连锁作案，隐蔽性很强，打击难度也很大。</a:t>
            </a:r>
          </a:p>
        </p:txBody>
      </p:sp>
      <p:pic>
        <p:nvPicPr>
          <p:cNvPr id="3" name="图片 3" descr="IMG_256"/>
          <p:cNvPicPr>
            <a:picLocks noChangeAspect="1"/>
          </p:cNvPicPr>
          <p:nvPr>
            <p:custDataLst>
              <p:tags r:id="rId1"/>
            </p:custDataLst>
          </p:nvPr>
        </p:nvPicPr>
        <p:blipFill>
          <a:blip r:embed="rId5"/>
          <a:stretch>
            <a:fillRect/>
          </a:stretch>
        </p:blipFill>
        <p:spPr>
          <a:xfrm>
            <a:off x="10821563" y="-636"/>
            <a:ext cx="1375200" cy="1325106"/>
          </a:xfrm>
          <a:prstGeom prst="rect">
            <a:avLst/>
          </a:prstGeom>
          <a:noFill/>
          <a:ln w="9525">
            <a:noFill/>
          </a:ln>
        </p:spPr>
      </p:pic>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sp>
        <p:nvSpPr>
          <p:cNvPr id="18434" name="Freeform 5"/>
          <p:cNvSpPr/>
          <p:nvPr/>
        </p:nvSpPr>
        <p:spPr>
          <a:xfrm>
            <a:off x="3784600" y="2020888"/>
            <a:ext cx="8412163" cy="2816225"/>
          </a:xfrm>
          <a:custGeom>
            <a:avLst/>
            <a:gdLst/>
            <a:ahLst/>
            <a:cxnLst>
              <a:cxn ang="0">
                <a:pos x="2147483647" y="0"/>
              </a:cxn>
              <a:cxn ang="0">
                <a:pos x="2147483647" y="0"/>
              </a:cxn>
              <a:cxn ang="0">
                <a:pos x="2147483647" y="2147483647"/>
              </a:cxn>
              <a:cxn ang="0">
                <a:pos x="0" y="2147483647"/>
              </a:cxn>
              <a:cxn ang="0">
                <a:pos x="2147483647" y="0"/>
              </a:cxn>
            </a:cxnLst>
            <a:rect l="0" t="0" r="0" b="0"/>
            <a:pathLst>
              <a:path w="11039" h="3662">
                <a:moveTo>
                  <a:pt x="1136" y="0"/>
                </a:moveTo>
                <a:lnTo>
                  <a:pt x="11039" y="0"/>
                </a:lnTo>
                <a:lnTo>
                  <a:pt x="11039" y="3662"/>
                </a:lnTo>
                <a:lnTo>
                  <a:pt x="0" y="3662"/>
                </a:lnTo>
                <a:lnTo>
                  <a:pt x="1136" y="0"/>
                </a:lnTo>
                <a:close/>
              </a:path>
            </a:pathLst>
          </a:custGeom>
          <a:solidFill>
            <a:schemeClr val="tx2"/>
          </a:solidFill>
          <a:ln w="9525">
            <a:noFill/>
          </a:ln>
        </p:spPr>
        <p:txBody>
          <a:bodyPr/>
          <a:lstStyle/>
          <a:p>
            <a:endParaRPr lang="zh-CN" altLang="en-US"/>
          </a:p>
        </p:txBody>
      </p:sp>
      <p:sp>
        <p:nvSpPr>
          <p:cNvPr id="18435" name="Freeform 6"/>
          <p:cNvSpPr/>
          <p:nvPr/>
        </p:nvSpPr>
        <p:spPr>
          <a:xfrm>
            <a:off x="0" y="2020888"/>
            <a:ext cx="4548188" cy="2816225"/>
          </a:xfrm>
          <a:custGeom>
            <a:avLst/>
            <a:gdLst/>
            <a:ahLst/>
            <a:cxnLst>
              <a:cxn ang="0">
                <a:pos x="2147483647" y="0"/>
              </a:cxn>
              <a:cxn ang="0">
                <a:pos x="2147483647" y="2147483647"/>
              </a:cxn>
              <a:cxn ang="0">
                <a:pos x="0" y="2147483647"/>
              </a:cxn>
              <a:cxn ang="0">
                <a:pos x="2147483647" y="0"/>
              </a:cxn>
              <a:cxn ang="0">
                <a:pos x="2147483647" y="0"/>
              </a:cxn>
            </a:cxnLst>
            <a:rect l="0" t="0" r="0" b="0"/>
            <a:pathLst>
              <a:path w="5970" h="3662">
                <a:moveTo>
                  <a:pt x="5970" y="0"/>
                </a:moveTo>
                <a:lnTo>
                  <a:pt x="4846" y="3662"/>
                </a:lnTo>
                <a:lnTo>
                  <a:pt x="0" y="3662"/>
                </a:lnTo>
                <a:lnTo>
                  <a:pt x="3" y="0"/>
                </a:lnTo>
                <a:lnTo>
                  <a:pt x="5970" y="0"/>
                </a:lnTo>
                <a:close/>
              </a:path>
            </a:pathLst>
          </a:custGeom>
          <a:solidFill>
            <a:schemeClr val="tx1"/>
          </a:solidFill>
          <a:ln w="9525">
            <a:noFill/>
          </a:ln>
        </p:spPr>
        <p:txBody>
          <a:bodyPr/>
          <a:lstStyle/>
          <a:p>
            <a:endParaRPr lang="zh-CN" altLang="en-US"/>
          </a:p>
        </p:txBody>
      </p:sp>
      <p:sp>
        <p:nvSpPr>
          <p:cNvPr id="18436" name="TextBox 10"/>
          <p:cNvSpPr txBox="1"/>
          <p:nvPr/>
        </p:nvSpPr>
        <p:spPr>
          <a:xfrm>
            <a:off x="4624388" y="2420938"/>
            <a:ext cx="6985000" cy="2308225"/>
          </a:xfrm>
          <a:prstGeom prst="rect">
            <a:avLst/>
          </a:prstGeom>
          <a:noFill/>
          <a:ln w="9525">
            <a:noFill/>
          </a:ln>
        </p:spPr>
        <p:txBody>
          <a:bodyPr anchor="t" anchorCtr="0">
            <a:spAutoFit/>
          </a:bodyPr>
          <a:lstStyle/>
          <a:p>
            <a:r>
              <a:rPr lang="zh-CN" altLang="en-US" sz="7200" b="1" dirty="0">
                <a:solidFill>
                  <a:srgbClr val="FFFFFF"/>
                </a:solidFill>
                <a:latin typeface="微软雅黑" panose="020B0503020204020204" pitchFamily="34" charset="-122"/>
                <a:ea typeface="宋体" panose="02010600030101010101" pitchFamily="2" charset="-122"/>
              </a:rPr>
              <a:t>电信诈骗的常见形式</a:t>
            </a:r>
          </a:p>
        </p:txBody>
      </p:sp>
      <p:sp>
        <p:nvSpPr>
          <p:cNvPr id="18437" name="TextBox 11"/>
          <p:cNvSpPr txBox="1"/>
          <p:nvPr/>
        </p:nvSpPr>
        <p:spPr>
          <a:xfrm>
            <a:off x="1925638" y="2020888"/>
            <a:ext cx="1758950" cy="3154362"/>
          </a:xfrm>
          <a:prstGeom prst="rect">
            <a:avLst/>
          </a:prstGeom>
          <a:noFill/>
          <a:ln w="9525">
            <a:noFill/>
          </a:ln>
        </p:spPr>
        <p:txBody>
          <a:bodyPr wrap="none" anchor="t" anchorCtr="0">
            <a:spAutoFit/>
          </a:bodyPr>
          <a:lstStyle/>
          <a:p>
            <a:r>
              <a:rPr lang="en-US" altLang="zh-CN" sz="19900" b="1" dirty="0">
                <a:solidFill>
                  <a:srgbClr val="FFFFFF"/>
                </a:solidFill>
                <a:latin typeface="微软雅黑" panose="020B0503020204020204" pitchFamily="34" charset="-122"/>
                <a:ea typeface="微软雅黑" panose="020B0503020204020204" pitchFamily="34" charset="-122"/>
              </a:rPr>
              <a:t>2</a:t>
            </a:r>
            <a:endParaRPr lang="zh-CN" altLang="en-US" sz="19900" b="1" dirty="0">
              <a:solidFill>
                <a:srgbClr val="FFFFFF"/>
              </a:solidFill>
              <a:latin typeface="微软雅黑" panose="020B0503020204020204" pitchFamily="34" charset="-122"/>
              <a:ea typeface="微软雅黑" panose="020B0503020204020204" pitchFamily="34" charset="-122"/>
            </a:endParaRPr>
          </a:p>
        </p:txBody>
      </p:sp>
      <p:sp>
        <p:nvSpPr>
          <p:cNvPr id="18438" name="TextBox 13"/>
          <p:cNvSpPr txBox="1"/>
          <p:nvPr/>
        </p:nvSpPr>
        <p:spPr>
          <a:xfrm>
            <a:off x="1103313" y="3876675"/>
            <a:ext cx="1030287" cy="646113"/>
          </a:xfrm>
          <a:prstGeom prst="rect">
            <a:avLst/>
          </a:prstGeom>
          <a:noFill/>
          <a:ln w="9525">
            <a:noFill/>
          </a:ln>
        </p:spPr>
        <p:txBody>
          <a:bodyPr wrap="none" anchor="t" anchorCtr="0">
            <a:spAutoFit/>
          </a:bodyPr>
          <a:lstStyle/>
          <a:p>
            <a:r>
              <a:rPr lang="en-US" altLang="zh-CN" sz="3600" dirty="0">
                <a:solidFill>
                  <a:srgbClr val="FFFFFF"/>
                </a:solidFill>
                <a:latin typeface="Arial" panose="020B0604020202020204" pitchFamily="34" charset="0"/>
                <a:ea typeface="宋体" panose="02010600030101010101" pitchFamily="2" charset="-122"/>
              </a:rPr>
              <a:t>Part</a:t>
            </a:r>
            <a:endParaRPr lang="zh-CN" altLang="en-US" sz="3600" dirty="0">
              <a:solidFill>
                <a:srgbClr val="FFFFFF"/>
              </a:solidFill>
              <a:latin typeface="Arial" panose="020B0604020202020204" pitchFamily="34" charset="0"/>
              <a:ea typeface="宋体" panose="02010600030101010101" pitchFamily="2" charset="-122"/>
            </a:endParaRPr>
          </a:p>
        </p:txBody>
      </p:sp>
      <p:pic>
        <p:nvPicPr>
          <p:cNvPr id="3" name="图片 3" descr="IMG_256"/>
          <p:cNvPicPr>
            <a:picLocks noChangeAspect="1"/>
          </p:cNvPicPr>
          <p:nvPr>
            <p:custDataLst>
              <p:tags r:id="rId1"/>
            </p:custDataLst>
          </p:nvPr>
        </p:nvPicPr>
        <p:blipFill>
          <a:blip r:embed="rId5"/>
          <a:stretch>
            <a:fillRect/>
          </a:stretch>
        </p:blipFill>
        <p:spPr>
          <a:xfrm>
            <a:off x="10870565" y="-635"/>
            <a:ext cx="1319530" cy="1372870"/>
          </a:xfrm>
          <a:prstGeom prst="rect">
            <a:avLst/>
          </a:prstGeom>
          <a:noFill/>
          <a:ln w="9525">
            <a:noFill/>
          </a:ln>
        </p:spPr>
      </p:pic>
    </p:spTree>
  </p:cSld>
  <p:clrMapOvr>
    <a:masterClrMapping/>
  </p:clrMapOvr>
  <p:transition spd="slow" advTm="5220">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481013" y="155575"/>
            <a:ext cx="8208962" cy="584200"/>
          </a:xfrm>
          <a:prstGeom prst="rect">
            <a:avLst/>
          </a:prstGeom>
          <a:noFill/>
          <a:ln w="9525">
            <a:noFill/>
          </a:ln>
        </p:spPr>
        <p:txBody>
          <a:bodyPr anchor="t" anchorCtr="0">
            <a:spAutoFit/>
          </a:bodyPr>
          <a:lstStyle/>
          <a:p>
            <a:r>
              <a:rPr lang="zh-CN" altLang="en-US" sz="3200" b="1" dirty="0">
                <a:solidFill>
                  <a:srgbClr val="2A495A"/>
                </a:solidFill>
                <a:latin typeface="微软雅黑" panose="020B0503020204020204" pitchFamily="34" charset="-122"/>
                <a:ea typeface="微软雅黑" panose="020B0503020204020204" pitchFamily="34" charset="-122"/>
              </a:rPr>
              <a:t>骗术</a:t>
            </a:r>
            <a:r>
              <a:rPr lang="en-US" altLang="zh-CN" sz="3200" b="1" dirty="0">
                <a:solidFill>
                  <a:srgbClr val="2A495A"/>
                </a:solidFill>
                <a:latin typeface="微软雅黑" panose="020B0503020204020204" pitchFamily="34" charset="-122"/>
                <a:ea typeface="微软雅黑" panose="020B0503020204020204" pitchFamily="34" charset="-122"/>
              </a:rPr>
              <a:t>1</a:t>
            </a:r>
            <a:r>
              <a:rPr lang="zh-CN" altLang="en-US" sz="3200" b="1" dirty="0">
                <a:solidFill>
                  <a:srgbClr val="2A495A"/>
                </a:solidFill>
                <a:latin typeface="微软雅黑" panose="020B0503020204020204" pitchFamily="34" charset="-122"/>
                <a:ea typeface="微软雅黑" panose="020B0503020204020204" pitchFamily="34" charset="-122"/>
              </a:rPr>
              <a:t>：刷单返利诈骗</a:t>
            </a:r>
          </a:p>
        </p:txBody>
      </p:sp>
      <p:sp>
        <p:nvSpPr>
          <p:cNvPr id="7" name="矩形 6"/>
          <p:cNvSpPr/>
          <p:nvPr/>
        </p:nvSpPr>
        <p:spPr bwMode="auto">
          <a:xfrm>
            <a:off x="4724400" y="1184275"/>
            <a:ext cx="7280275" cy="504825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a:xfrm>
            <a:off x="4724400" y="1184275"/>
            <a:ext cx="7280275" cy="5048250"/>
          </a:xfrm>
          <a:prstGeom prst="rect">
            <a:avLst/>
          </a:prstGeom>
          <a:solidFill>
            <a:schemeClr val="tx2">
              <a:lumMod val="20000"/>
              <a:lumOff val="80000"/>
            </a:schemeClr>
          </a:solidFill>
          <a:effectLst/>
        </p:spPr>
        <p:txBody>
          <a:bodyPr wrap="square">
            <a:noAutofit/>
          </a:bodyPr>
          <a:lstStyle/>
          <a:p>
            <a:pPr lvl="0" algn="just">
              <a:defRPr/>
            </a:pPr>
            <a:r>
              <a:rPr lang="en-US" altLang="zh-CN" sz="2000" b="1" dirty="0"/>
              <a:t>        </a:t>
            </a:r>
            <a:r>
              <a:rPr lang="zh-CN" altLang="en-US" sz="2200" b="1" dirty="0"/>
              <a:t>202</a:t>
            </a:r>
            <a:r>
              <a:rPr lang="en-US" altLang="zh-CN" sz="2200" b="1" dirty="0"/>
              <a:t>4</a:t>
            </a:r>
            <a:r>
              <a:rPr lang="zh-CN" altLang="en-US" sz="2200" b="1" dirty="0"/>
              <a:t>年2月18日，安徽工程大学外国语学院学生</a:t>
            </a:r>
            <a:r>
              <a:rPr lang="en-US" altLang="zh-CN" sz="2200" b="1" dirty="0"/>
              <a:t>xxx</a:t>
            </a:r>
            <a:r>
              <a:rPr lang="zh-CN" altLang="en-US" sz="2200" b="1" dirty="0"/>
              <a:t>报警称：在2月18日下午，报警人在刷“小红书”APP的时候看到一则招聘刷单的广告，在添加了对方的联系方式后，对方告诉报警人可以做任务刷单赚佣金。对方告诉报警人要做的任务就是在拼多多和快手平台上购买东西冲销量，</a:t>
            </a:r>
            <a:r>
              <a:rPr lang="zh-CN" altLang="en-US" sz="2200" b="1" u="sng" dirty="0">
                <a:solidFill>
                  <a:srgbClr val="FF0000"/>
                </a:solidFill>
              </a:rPr>
              <a:t>购买完后不仅会把本金全部返还，另外每笔还会给20元的佣金，报警人立刻答应了</a:t>
            </a:r>
            <a:r>
              <a:rPr lang="zh-CN" altLang="en-US" sz="2200" b="1" dirty="0"/>
              <a:t>。对方先是给报警人发了几个“</a:t>
            </a:r>
            <a:r>
              <a:rPr lang="zh-CN" altLang="en-US" sz="2200" b="1" dirty="0">
                <a:solidFill>
                  <a:srgbClr val="F16BCE"/>
                </a:solidFill>
              </a:rPr>
              <a:t>拼多多</a:t>
            </a:r>
            <a:r>
              <a:rPr lang="zh-CN" altLang="en-US" sz="2200" b="1" dirty="0"/>
              <a:t>”的购买链接，报警人用微信零钱支付了2笔后对方都发来了佣金。后来对方又给报警人发了一个链接，点进去显示是</a:t>
            </a:r>
            <a:r>
              <a:rPr lang="zh-CN" altLang="en-US" sz="2200" b="1" dirty="0">
                <a:solidFill>
                  <a:srgbClr val="F16BCE"/>
                </a:solidFill>
              </a:rPr>
              <a:t>充值快手平台</a:t>
            </a:r>
            <a:r>
              <a:rPr lang="zh-CN" altLang="en-US" sz="2200" b="1" dirty="0"/>
              <a:t>的网站，对方让报警人在这上面购买充值，其用绑定支付宝账号的银行卡支付了几笔后因为没钱了，报警人表示要对方先退几笔本金，但是对方一直说必须要做满多少单才能退本金和返佣金，并一直让报警人继续充值。报警人意识到被骗，遂来报案。</a:t>
            </a:r>
            <a:r>
              <a:rPr lang="zh-CN" altLang="en-US" sz="2200" b="1" u="sng" dirty="0">
                <a:solidFill>
                  <a:srgbClr val="FF0000"/>
                </a:solidFill>
              </a:rPr>
              <a:t>19笔转账共6716.6元。</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lang="zh-CN" altLang="en-US" sz="2200" b="1" u="sng" dirty="0">
              <a:solidFill>
                <a:srgbClr val="FF0000"/>
              </a:solidFill>
              <a:sym typeface="+mn-ea"/>
            </a:endParaRPr>
          </a:p>
        </p:txBody>
      </p:sp>
      <p:sp>
        <p:nvSpPr>
          <p:cNvPr id="9" name="矩形 8"/>
          <p:cNvSpPr/>
          <p:nvPr/>
        </p:nvSpPr>
        <p:spPr>
          <a:xfrm flipV="1">
            <a:off x="6495445" y="209549"/>
            <a:ext cx="2915304" cy="676275"/>
          </a:xfrm>
          <a:prstGeom prst="rect">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grpSp>
        <p:nvGrpSpPr>
          <p:cNvPr id="2" name="组合 2"/>
          <p:cNvGrpSpPr/>
          <p:nvPr/>
        </p:nvGrpSpPr>
        <p:grpSpPr>
          <a:xfrm>
            <a:off x="6194424" y="310434"/>
            <a:ext cx="3431372" cy="783352"/>
            <a:chOff x="6235085" y="813931"/>
            <a:chExt cx="3432109" cy="783609"/>
          </a:xfrm>
        </p:grpSpPr>
        <p:sp>
          <p:nvSpPr>
            <p:cNvPr id="20488" name="矩形 10"/>
            <p:cNvSpPr/>
            <p:nvPr/>
          </p:nvSpPr>
          <p:spPr>
            <a:xfrm>
              <a:off x="6859256" y="813931"/>
              <a:ext cx="2807938" cy="568511"/>
            </a:xfrm>
            <a:prstGeom prst="rect">
              <a:avLst/>
            </a:prstGeom>
            <a:noFill/>
            <a:ln w="9525">
              <a:noFill/>
            </a:ln>
          </p:spPr>
          <p:txBody>
            <a:bodyPr anchor="t" anchorCtr="0"/>
            <a:lstStyle/>
            <a:p>
              <a:r>
                <a:rPr lang="en-US" altLang="zh-CN" sz="2400" b="1" dirty="0">
                  <a:solidFill>
                    <a:schemeClr val="accent2"/>
                  </a:solidFill>
                  <a:latin typeface="微软雅黑" panose="020B0503020204020204" pitchFamily="34" charset="-122"/>
                  <a:ea typeface="微软雅黑" panose="020B0503020204020204" pitchFamily="34" charset="-122"/>
                </a:rPr>
                <a:t>       </a:t>
              </a:r>
              <a:r>
                <a:rPr lang="zh-CN" altLang="en-US" sz="2400" b="1" dirty="0">
                  <a:solidFill>
                    <a:schemeClr val="accent2"/>
                  </a:solidFill>
                  <a:latin typeface="微软雅黑" panose="020B0503020204020204" pitchFamily="34" charset="-122"/>
                  <a:ea typeface="微软雅黑" panose="020B0503020204020204" pitchFamily="34" charset="-122"/>
                </a:rPr>
                <a:t>案例写真</a:t>
              </a:r>
              <a:r>
                <a:rPr lang="en-US" altLang="zh-CN" sz="2400" b="1" dirty="0">
                  <a:solidFill>
                    <a:schemeClr val="accent2"/>
                  </a:solidFill>
                  <a:latin typeface="微软雅黑" panose="020B0503020204020204" pitchFamily="34" charset="-122"/>
                  <a:ea typeface="微软雅黑" panose="020B0503020204020204" pitchFamily="34" charset="-122"/>
                </a:rPr>
                <a:t>   </a:t>
              </a:r>
            </a:p>
          </p:txBody>
        </p:sp>
        <p:grpSp>
          <p:nvGrpSpPr>
            <p:cNvPr id="20489" name="组合 13"/>
            <p:cNvGrpSpPr/>
            <p:nvPr/>
          </p:nvGrpSpPr>
          <p:grpSpPr>
            <a:xfrm>
              <a:off x="6235085" y="1187698"/>
              <a:ext cx="409844" cy="409842"/>
              <a:chOff x="1381389" y="1240733"/>
              <a:chExt cx="409844" cy="409842"/>
            </a:xfrm>
          </p:grpSpPr>
          <p:sp>
            <p:nvSpPr>
              <p:cNvPr id="20490" name="椭圆 14"/>
              <p:cNvSpPr/>
              <p:nvPr/>
            </p:nvSpPr>
            <p:spPr>
              <a:xfrm>
                <a:off x="1381389" y="1240733"/>
                <a:ext cx="409844" cy="409842"/>
              </a:xfrm>
              <a:prstGeom prst="ellipse">
                <a:avLst/>
              </a:prstGeom>
              <a:solidFill>
                <a:schemeClr val="accent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20491" name="Freeform 5"/>
              <p:cNvSpPr>
                <a:spLocks noEditPoints="1"/>
              </p:cNvSpPr>
              <p:nvPr/>
            </p:nvSpPr>
            <p:spPr>
              <a:xfrm>
                <a:off x="1423399" y="1321039"/>
                <a:ext cx="301429" cy="24923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53" h="1464">
                    <a:moveTo>
                      <a:pt x="487" y="542"/>
                    </a:moveTo>
                    <a:lnTo>
                      <a:pt x="1638" y="542"/>
                    </a:lnTo>
                    <a:lnTo>
                      <a:pt x="1638" y="1348"/>
                    </a:lnTo>
                    <a:lnTo>
                      <a:pt x="487" y="1348"/>
                    </a:lnTo>
                    <a:lnTo>
                      <a:pt x="487" y="542"/>
                    </a:lnTo>
                    <a:close/>
                    <a:moveTo>
                      <a:pt x="741" y="890"/>
                    </a:moveTo>
                    <a:cubicBezTo>
                      <a:pt x="801" y="890"/>
                      <a:pt x="850" y="841"/>
                      <a:pt x="850" y="781"/>
                    </a:cubicBezTo>
                    <a:cubicBezTo>
                      <a:pt x="850" y="721"/>
                      <a:pt x="801" y="672"/>
                      <a:pt x="741" y="672"/>
                    </a:cubicBezTo>
                    <a:cubicBezTo>
                      <a:pt x="680" y="672"/>
                      <a:pt x="632" y="721"/>
                      <a:pt x="632" y="781"/>
                    </a:cubicBezTo>
                    <a:cubicBezTo>
                      <a:pt x="632" y="841"/>
                      <a:pt x="680" y="890"/>
                      <a:pt x="741" y="890"/>
                    </a:cubicBezTo>
                    <a:close/>
                    <a:moveTo>
                      <a:pt x="1411" y="854"/>
                    </a:moveTo>
                    <a:lnTo>
                      <a:pt x="1319" y="885"/>
                    </a:lnTo>
                    <a:lnTo>
                      <a:pt x="1239" y="734"/>
                    </a:lnTo>
                    <a:lnTo>
                      <a:pt x="981" y="1106"/>
                    </a:lnTo>
                    <a:lnTo>
                      <a:pt x="843" y="1017"/>
                    </a:lnTo>
                    <a:lnTo>
                      <a:pt x="626" y="1253"/>
                    </a:lnTo>
                    <a:lnTo>
                      <a:pt x="1534" y="1253"/>
                    </a:lnTo>
                    <a:lnTo>
                      <a:pt x="1411" y="854"/>
                    </a:lnTo>
                    <a:close/>
                    <a:moveTo>
                      <a:pt x="149" y="562"/>
                    </a:moveTo>
                    <a:lnTo>
                      <a:pt x="372" y="476"/>
                    </a:lnTo>
                    <a:lnTo>
                      <a:pt x="372" y="1142"/>
                    </a:lnTo>
                    <a:lnTo>
                      <a:pt x="149" y="562"/>
                    </a:lnTo>
                    <a:close/>
                    <a:moveTo>
                      <a:pt x="1330" y="427"/>
                    </a:moveTo>
                    <a:lnTo>
                      <a:pt x="500" y="427"/>
                    </a:lnTo>
                    <a:lnTo>
                      <a:pt x="1223" y="149"/>
                    </a:lnTo>
                    <a:lnTo>
                      <a:pt x="1330" y="427"/>
                    </a:lnTo>
                    <a:close/>
                    <a:moveTo>
                      <a:pt x="1453" y="427"/>
                    </a:moveTo>
                    <a:lnTo>
                      <a:pt x="1289" y="0"/>
                    </a:lnTo>
                    <a:lnTo>
                      <a:pt x="0" y="496"/>
                    </a:lnTo>
                    <a:lnTo>
                      <a:pt x="372" y="1463"/>
                    </a:lnTo>
                    <a:lnTo>
                      <a:pt x="372" y="1464"/>
                    </a:lnTo>
                    <a:lnTo>
                      <a:pt x="1753" y="1464"/>
                    </a:lnTo>
                    <a:lnTo>
                      <a:pt x="1753" y="427"/>
                    </a:lnTo>
                    <a:lnTo>
                      <a:pt x="1453" y="427"/>
                    </a:lnTo>
                    <a:close/>
                  </a:path>
                </a:pathLst>
              </a:custGeom>
              <a:solidFill>
                <a:schemeClr val="tx2"/>
              </a:solidFill>
              <a:ln w="9525">
                <a:noFill/>
              </a:ln>
            </p:spPr>
            <p:txBody>
              <a:bodyPr/>
              <a:lstStyle/>
              <a:p>
                <a:endParaRPr lang="zh-CN" altLang="en-US"/>
              </a:p>
            </p:txBody>
          </p:sp>
        </p:grpSp>
      </p:grpSp>
      <p:pic>
        <p:nvPicPr>
          <p:cNvPr id="19" name="图片 18"/>
          <p:cNvPicPr>
            <a:picLocks noChangeAspect="1"/>
          </p:cNvPicPr>
          <p:nvPr/>
        </p:nvPicPr>
        <p:blipFill>
          <a:blip r:embed="rId6"/>
          <a:srcRect b="34625"/>
          <a:stretch>
            <a:fillRect/>
          </a:stretch>
        </p:blipFill>
        <p:spPr>
          <a:xfrm>
            <a:off x="5260975" y="223838"/>
            <a:ext cx="974725" cy="762000"/>
          </a:xfrm>
          <a:prstGeom prst="rect">
            <a:avLst/>
          </a:prstGeom>
          <a:noFill/>
          <a:ln w="9525">
            <a:noFill/>
          </a:ln>
        </p:spPr>
      </p:pic>
      <p:pic>
        <p:nvPicPr>
          <p:cNvPr id="20494" name="图片 102"/>
          <p:cNvPicPr/>
          <p:nvPr>
            <p:custDataLst>
              <p:tags r:id="rId1"/>
            </p:custDataLst>
          </p:nvPr>
        </p:nvPicPr>
        <p:blipFill rotWithShape="1">
          <a:blip r:embed="rId7"/>
          <a:srcRect l="6026" t="-353" r="281" b="-140"/>
          <a:stretch>
            <a:fillRect/>
          </a:stretch>
        </p:blipFill>
        <p:spPr>
          <a:xfrm>
            <a:off x="0" y="1184275"/>
            <a:ext cx="4658221" cy="5197053"/>
          </a:xfrm>
          <a:prstGeom prst="rect">
            <a:avLst/>
          </a:prstGeom>
          <a:noFill/>
          <a:ln w="9525">
            <a:noFill/>
          </a:ln>
        </p:spPr>
      </p:pic>
      <p:pic>
        <p:nvPicPr>
          <p:cNvPr id="3" name="图片 3" descr="IMG_256"/>
          <p:cNvPicPr>
            <a:picLocks noChangeAspect="1"/>
          </p:cNvPicPr>
          <p:nvPr>
            <p:custDataLst>
              <p:tags r:id="rId2"/>
            </p:custDataLst>
          </p:nvPr>
        </p:nvPicPr>
        <p:blipFill>
          <a:blip r:embed="rId8"/>
          <a:stretch>
            <a:fillRect/>
          </a:stretch>
        </p:blipFill>
        <p:spPr>
          <a:xfrm>
            <a:off x="10901680" y="0"/>
            <a:ext cx="1294765" cy="1121410"/>
          </a:xfrm>
          <a:prstGeom prst="rect">
            <a:avLst/>
          </a:prstGeom>
          <a:noFill/>
          <a:ln w="9525">
            <a:noFill/>
          </a:ln>
        </p:spPr>
      </p:pic>
      <p:sp>
        <p:nvSpPr>
          <p:cNvPr id="4" name="文本框 3"/>
          <p:cNvSpPr txBox="1"/>
          <p:nvPr>
            <p:custDataLst>
              <p:tags r:id="rId3"/>
            </p:custDataLst>
          </p:nvPr>
        </p:nvSpPr>
        <p:spPr>
          <a:xfrm>
            <a:off x="6746875" y="5949315"/>
            <a:ext cx="4944110" cy="52197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a:highlight>
                  <a:srgbClr val="FFFF00"/>
                </a:highlight>
                <a:sym typeface="+mn-ea"/>
              </a:rPr>
              <a:t>刷单做任务+垫付资金=诈骗</a:t>
            </a:r>
          </a:p>
        </p:txBody>
      </p:sp>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par>
                          <p:cTn id="20" fill="hold">
                            <p:stCondLst>
                              <p:cond delay="759"/>
                            </p:stCondLst>
                            <p:childTnLst>
                              <p:par>
                                <p:cTn id="21" presetID="4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400"/>
                                        <p:tgtEl>
                                          <p:spTgt spid="19"/>
                                        </p:tgtEl>
                                      </p:cBhvr>
                                    </p:animEffect>
                                    <p:anim calcmode="lin" valueType="num">
                                      <p:cBhvr>
                                        <p:cTn id="24" dur="400" fill="hold"/>
                                        <p:tgtEl>
                                          <p:spTgt spid="19"/>
                                        </p:tgtEl>
                                        <p:attrNameLst>
                                          <p:attrName>ppt_x</p:attrName>
                                        </p:attrNameLst>
                                      </p:cBhvr>
                                      <p:tavLst>
                                        <p:tav tm="0">
                                          <p:val>
                                            <p:strVal val="#ppt_x"/>
                                          </p:val>
                                        </p:tav>
                                        <p:tav tm="100000">
                                          <p:val>
                                            <p:strVal val="#ppt_x"/>
                                          </p:val>
                                        </p:tav>
                                      </p:tavLst>
                                    </p:anim>
                                    <p:anim calcmode="lin" valueType="num">
                                      <p:cBhvr>
                                        <p:cTn id="25" dur="4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259"/>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400"/>
                                        <p:tgtEl>
                                          <p:spTgt spid="9"/>
                                        </p:tgtEl>
                                      </p:cBhvr>
                                    </p:animEffect>
                                  </p:childTnLst>
                                </p:cTn>
                              </p:par>
                            </p:childTnLst>
                          </p:cTn>
                        </p:par>
                        <p:par>
                          <p:cTn id="30" fill="hold">
                            <p:stCondLst>
                              <p:cond delay="1759"/>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fltVal val="0"/>
                                          </p:val>
                                        </p:tav>
                                        <p:tav tm="100000">
                                          <p:val>
                                            <p:strVal val="#ppt_w"/>
                                          </p:val>
                                        </p:tav>
                                      </p:tavLst>
                                    </p:anim>
                                    <p:anim calcmode="lin" valueType="num">
                                      <p:cBhvr>
                                        <p:cTn id="34" dur="400" fill="hold"/>
                                        <p:tgtEl>
                                          <p:spTgt spid="2"/>
                                        </p:tgtEl>
                                        <p:attrNameLst>
                                          <p:attrName>ppt_h</p:attrName>
                                        </p:attrNameLst>
                                      </p:cBhvr>
                                      <p:tavLst>
                                        <p:tav tm="0">
                                          <p:val>
                                            <p:fltVal val="0"/>
                                          </p:val>
                                        </p:tav>
                                        <p:tav tm="100000">
                                          <p:val>
                                            <p:strVal val="#ppt_h"/>
                                          </p:val>
                                        </p:tav>
                                      </p:tavLst>
                                    </p:anim>
                                    <p:anim calcmode="lin" valueType="num">
                                      <p:cBhvr>
                                        <p:cTn id="35" dur="400" fill="hold"/>
                                        <p:tgtEl>
                                          <p:spTgt spid="2"/>
                                        </p:tgtEl>
                                        <p:attrNameLst>
                                          <p:attrName>style.rotation</p:attrName>
                                        </p:attrNameLst>
                                      </p:cBhvr>
                                      <p:tavLst>
                                        <p:tav tm="0">
                                          <p:val>
                                            <p:fltVal val="90"/>
                                          </p:val>
                                        </p:tav>
                                        <p:tav tm="100000">
                                          <p:val>
                                            <p:fltVal val="0"/>
                                          </p:val>
                                        </p:tav>
                                      </p:tavLst>
                                    </p:anim>
                                    <p:animEffect transition="in" filter="fade">
                                      <p:cBhvr>
                                        <p:cTn id="36" dur="400"/>
                                        <p:tgtEl>
                                          <p:spTgt spid="2"/>
                                        </p:tgtEl>
                                      </p:cBhvr>
                                    </p:animEffect>
                                  </p:childTnLst>
                                </p:cTn>
                              </p:par>
                            </p:childTnLst>
                          </p:cTn>
                        </p:par>
                        <p:par>
                          <p:cTn id="37" fill="hold">
                            <p:stCondLst>
                              <p:cond delay="2259"/>
                            </p:stCondLst>
                            <p:childTnLst>
                              <p:par>
                                <p:cTn id="38" presetID="22" presetClass="entr" presetSubtype="1"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par>
                          <p:cTn id="41" fill="hold">
                            <p:stCondLst>
                              <p:cond delay="2759"/>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600"/>
                                        <p:tgtEl>
                                          <p:spTgt spid="8"/>
                                        </p:tgtEl>
                                      </p:cBhvr>
                                    </p:animEffect>
                                    <p:anim calcmode="lin" valueType="num">
                                      <p:cBhvr>
                                        <p:cTn id="45" dur="600" fill="hold"/>
                                        <p:tgtEl>
                                          <p:spTgt spid="8"/>
                                        </p:tgtEl>
                                        <p:attrNameLst>
                                          <p:attrName>ppt_x</p:attrName>
                                        </p:attrNameLst>
                                      </p:cBhvr>
                                      <p:tavLst>
                                        <p:tav tm="0">
                                          <p:val>
                                            <p:strVal val="#ppt_x"/>
                                          </p:val>
                                        </p:tav>
                                        <p:tav tm="100000">
                                          <p:val>
                                            <p:strVal val="#ppt_x"/>
                                          </p:val>
                                        </p:tav>
                                      </p:tavLst>
                                    </p:anim>
                                    <p:anim calcmode="lin" valueType="num">
                                      <p:cBhvr>
                                        <p:cTn id="46" dur="6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ldLvl="0" animBg="1"/>
      <p:bldP spid="8"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481013" y="155575"/>
            <a:ext cx="8208962" cy="584200"/>
          </a:xfrm>
          <a:prstGeom prst="rect">
            <a:avLst/>
          </a:prstGeom>
          <a:noFill/>
          <a:ln w="9525">
            <a:noFill/>
          </a:ln>
        </p:spPr>
        <p:txBody>
          <a:bodyPr anchor="t" anchorCtr="0">
            <a:spAutoFit/>
          </a:bodyPr>
          <a:lstStyle/>
          <a:p>
            <a:r>
              <a:rPr lang="zh-CN" altLang="en-US" sz="3200" b="1" dirty="0">
                <a:solidFill>
                  <a:srgbClr val="2A495A"/>
                </a:solidFill>
                <a:latin typeface="微软雅黑" panose="020B0503020204020204" pitchFamily="34" charset="-122"/>
                <a:ea typeface="微软雅黑" panose="020B0503020204020204" pitchFamily="34" charset="-122"/>
              </a:rPr>
              <a:t>骗术</a:t>
            </a:r>
            <a:r>
              <a:rPr lang="en-US" altLang="zh-CN" sz="3200" b="1" dirty="0">
                <a:solidFill>
                  <a:srgbClr val="2A495A"/>
                </a:solidFill>
                <a:latin typeface="微软雅黑" panose="020B0503020204020204" pitchFamily="34" charset="-122"/>
                <a:ea typeface="微软雅黑" panose="020B0503020204020204" pitchFamily="34" charset="-122"/>
              </a:rPr>
              <a:t>2</a:t>
            </a:r>
            <a:r>
              <a:rPr lang="zh-CN" altLang="en-US" sz="3200" b="1" dirty="0">
                <a:solidFill>
                  <a:srgbClr val="2A495A"/>
                </a:solidFill>
                <a:latin typeface="微软雅黑" panose="020B0503020204020204" pitchFamily="34" charset="-122"/>
                <a:ea typeface="微软雅黑" panose="020B0503020204020204" pitchFamily="34" charset="-122"/>
              </a:rPr>
              <a:t>：盗取</a:t>
            </a:r>
            <a:r>
              <a:rPr lang="en-US" altLang="zh-CN" sz="3200" b="1" dirty="0">
                <a:solidFill>
                  <a:srgbClr val="2A495A"/>
                </a:solidFill>
                <a:latin typeface="微软雅黑" panose="020B0503020204020204" pitchFamily="34" charset="-122"/>
                <a:ea typeface="微软雅黑" panose="020B0503020204020204" pitchFamily="34" charset="-122"/>
              </a:rPr>
              <a:t>QQ</a:t>
            </a:r>
            <a:r>
              <a:rPr lang="zh-CN" altLang="en-US" sz="3200" b="1" dirty="0">
                <a:solidFill>
                  <a:srgbClr val="2A495A"/>
                </a:solidFill>
                <a:latin typeface="微软雅黑" panose="020B0503020204020204" pitchFamily="34" charset="-122"/>
                <a:ea typeface="微软雅黑" panose="020B0503020204020204" pitchFamily="34" charset="-122"/>
              </a:rPr>
              <a:t>、微信、微博冒充熟人诈骗</a:t>
            </a:r>
          </a:p>
        </p:txBody>
      </p:sp>
      <p:sp>
        <p:nvSpPr>
          <p:cNvPr id="7" name="矩形 6"/>
          <p:cNvSpPr/>
          <p:nvPr/>
        </p:nvSpPr>
        <p:spPr bwMode="auto">
          <a:xfrm>
            <a:off x="4946625" y="1552573"/>
            <a:ext cx="6984776" cy="491172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dirty="0"/>
              <a:t>        </a:t>
            </a:r>
            <a:r>
              <a:rPr lang="zh-CN" altLang="en-US" sz="2400" b="1" dirty="0"/>
              <a:t>202</a:t>
            </a:r>
            <a:r>
              <a:rPr lang="en-US" altLang="zh-CN" sz="2400" b="1" dirty="0"/>
              <a:t>4</a:t>
            </a:r>
            <a:r>
              <a:rPr lang="zh-CN" altLang="en-US" sz="2400" b="1" dirty="0"/>
              <a:t>年5月22日22时23分，安工程</a:t>
            </a:r>
            <a:r>
              <a:rPr lang="zh-CN" altLang="en-US" sz="2400" b="1" dirty="0">
                <a:sym typeface="+mn-ea"/>
              </a:rPr>
              <a:t>数金学院学生</a:t>
            </a:r>
            <a:r>
              <a:rPr lang="en-US" altLang="zh-CN" sz="2400" b="1" dirty="0"/>
              <a:t>XX</a:t>
            </a:r>
            <a:r>
              <a:rPr lang="zh-CN" altLang="en-US" sz="2400" b="1" dirty="0"/>
              <a:t>报警，称下午17:40分收到了</a:t>
            </a:r>
            <a:r>
              <a:rPr lang="zh-CN" altLang="en-US" sz="2400" b="1" dirty="0">
                <a:solidFill>
                  <a:srgbClr val="FF0000"/>
                </a:solidFill>
              </a:rPr>
              <a:t>大学同学的微博私聊</a:t>
            </a:r>
            <a:r>
              <a:rPr lang="zh-CN" altLang="en-US" sz="2400" b="1" dirty="0"/>
              <a:t>，对方说自己在网上抢购了一个包包，因邮箱无法登陆需要报警人帮忙登陆邮箱与客服联系。报警人以为对方真是自己的同学，并登陆自己邮箱与对方提供的客服联系。联系过程中冒充客服的人称</a:t>
            </a:r>
            <a:r>
              <a:rPr lang="zh-CN" altLang="en-US" sz="2400" b="1" dirty="0">
                <a:solidFill>
                  <a:srgbClr val="FF0000"/>
                </a:solidFill>
              </a:rPr>
              <a:t>订单快要超期需要尽快支付尾款</a:t>
            </a:r>
            <a:r>
              <a:rPr lang="zh-CN" altLang="en-US" sz="2400" b="1" dirty="0"/>
              <a:t>，报警人与冒充其同学的人联系后对方说</a:t>
            </a:r>
            <a:r>
              <a:rPr lang="zh-CN" altLang="en-US" sz="2400" b="1" dirty="0">
                <a:solidFill>
                  <a:srgbClr val="FF0000"/>
                </a:solidFill>
              </a:rPr>
              <a:t>网银无法支付</a:t>
            </a:r>
            <a:r>
              <a:rPr lang="zh-CN" altLang="en-US" sz="2400" b="1" dirty="0"/>
              <a:t>，需要报警人先帮忙支付一下，</a:t>
            </a:r>
            <a:r>
              <a:rPr lang="zh-CN" altLang="en-US" sz="2400" b="1" dirty="0">
                <a:solidFill>
                  <a:srgbClr val="FF0000"/>
                </a:solidFill>
              </a:rPr>
              <a:t>报警人相信后按照对方提供的账户转账23800元</a:t>
            </a:r>
            <a:r>
              <a:rPr lang="zh-CN" altLang="en-US" sz="2400" b="1" dirty="0"/>
              <a:t>，随后被对方再次要求支付一笔尾款，报警人此时意识到被骗与同学核实真伪后报警。转账时间：202</a:t>
            </a:r>
            <a:r>
              <a:rPr lang="en-US" altLang="zh-CN" sz="2400" b="1" dirty="0"/>
              <a:t>4</a:t>
            </a:r>
            <a:r>
              <a:rPr lang="zh-CN" altLang="en-US" sz="2400" b="1" dirty="0"/>
              <a:t>年5月22日18:20，</a:t>
            </a:r>
            <a:endParaRPr lang="en-US" altLang="zh-CN" sz="2400" b="1" dirty="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400" b="1" dirty="0"/>
              <a:t>金额：</a:t>
            </a:r>
            <a:r>
              <a:rPr lang="zh-CN" altLang="en-US" sz="2400" b="1" dirty="0">
                <a:solidFill>
                  <a:srgbClr val="FF0000"/>
                </a:solidFill>
              </a:rPr>
              <a:t>23800元</a:t>
            </a:r>
            <a:r>
              <a:rPr lang="zh-CN" altLang="en-US" sz="2400" b="1" dirty="0"/>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0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矩形 8"/>
          <p:cNvSpPr/>
          <p:nvPr/>
        </p:nvSpPr>
        <p:spPr>
          <a:xfrm>
            <a:off x="7107238" y="736600"/>
            <a:ext cx="2663551" cy="757238"/>
          </a:xfrm>
          <a:prstGeom prst="rect">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grpSp>
        <p:nvGrpSpPr>
          <p:cNvPr id="2" name="组合 2"/>
          <p:cNvGrpSpPr/>
          <p:nvPr/>
        </p:nvGrpSpPr>
        <p:grpSpPr>
          <a:xfrm>
            <a:off x="6753225" y="898171"/>
            <a:ext cx="3576638" cy="394054"/>
            <a:chOff x="6235085" y="851586"/>
            <a:chExt cx="11295000" cy="745954"/>
          </a:xfrm>
        </p:grpSpPr>
        <p:sp>
          <p:nvSpPr>
            <p:cNvPr id="22535" name="矩形 10"/>
            <p:cNvSpPr/>
            <p:nvPr/>
          </p:nvSpPr>
          <p:spPr>
            <a:xfrm>
              <a:off x="9154495" y="851586"/>
              <a:ext cx="8375590" cy="638436"/>
            </a:xfrm>
            <a:prstGeom prst="rect">
              <a:avLst/>
            </a:prstGeom>
            <a:noFill/>
            <a:ln w="9525">
              <a:noFill/>
            </a:ln>
          </p:spPr>
          <p:txBody>
            <a:bodyPr anchor="t" anchorCtr="0"/>
            <a:lstStyle/>
            <a:p>
              <a:r>
                <a:rPr lang="zh-CN" altLang="en-US" sz="2400" b="1" dirty="0">
                  <a:solidFill>
                    <a:schemeClr val="accent2"/>
                  </a:solidFill>
                  <a:latin typeface="微软雅黑" panose="020B0503020204020204" pitchFamily="34" charset="-122"/>
                  <a:ea typeface="微软雅黑" panose="020B0503020204020204" pitchFamily="34" charset="-122"/>
                </a:rPr>
                <a:t>案例写真</a:t>
              </a:r>
            </a:p>
          </p:txBody>
        </p:sp>
        <p:grpSp>
          <p:nvGrpSpPr>
            <p:cNvPr id="22536" name="组合 13"/>
            <p:cNvGrpSpPr/>
            <p:nvPr/>
          </p:nvGrpSpPr>
          <p:grpSpPr>
            <a:xfrm>
              <a:off x="6235085" y="1187698"/>
              <a:ext cx="409844" cy="409842"/>
              <a:chOff x="1381389" y="1240733"/>
              <a:chExt cx="409844" cy="409842"/>
            </a:xfrm>
          </p:grpSpPr>
          <p:sp>
            <p:nvSpPr>
              <p:cNvPr id="22537" name="椭圆 14"/>
              <p:cNvSpPr/>
              <p:nvPr/>
            </p:nvSpPr>
            <p:spPr>
              <a:xfrm>
                <a:off x="1381389" y="1240733"/>
                <a:ext cx="409844" cy="409842"/>
              </a:xfrm>
              <a:prstGeom prst="ellipse">
                <a:avLst/>
              </a:prstGeom>
              <a:solidFill>
                <a:schemeClr val="accent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22538" name="Freeform 5"/>
              <p:cNvSpPr>
                <a:spLocks noEditPoints="1"/>
              </p:cNvSpPr>
              <p:nvPr/>
            </p:nvSpPr>
            <p:spPr>
              <a:xfrm>
                <a:off x="1423399" y="1321039"/>
                <a:ext cx="301429" cy="24923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53" h="1464">
                    <a:moveTo>
                      <a:pt x="487" y="542"/>
                    </a:moveTo>
                    <a:lnTo>
                      <a:pt x="1638" y="542"/>
                    </a:lnTo>
                    <a:lnTo>
                      <a:pt x="1638" y="1348"/>
                    </a:lnTo>
                    <a:lnTo>
                      <a:pt x="487" y="1348"/>
                    </a:lnTo>
                    <a:lnTo>
                      <a:pt x="487" y="542"/>
                    </a:lnTo>
                    <a:close/>
                    <a:moveTo>
                      <a:pt x="741" y="890"/>
                    </a:moveTo>
                    <a:cubicBezTo>
                      <a:pt x="801" y="890"/>
                      <a:pt x="850" y="841"/>
                      <a:pt x="850" y="781"/>
                    </a:cubicBezTo>
                    <a:cubicBezTo>
                      <a:pt x="850" y="721"/>
                      <a:pt x="801" y="672"/>
                      <a:pt x="741" y="672"/>
                    </a:cubicBezTo>
                    <a:cubicBezTo>
                      <a:pt x="680" y="672"/>
                      <a:pt x="632" y="721"/>
                      <a:pt x="632" y="781"/>
                    </a:cubicBezTo>
                    <a:cubicBezTo>
                      <a:pt x="632" y="841"/>
                      <a:pt x="680" y="890"/>
                      <a:pt x="741" y="890"/>
                    </a:cubicBezTo>
                    <a:close/>
                    <a:moveTo>
                      <a:pt x="1411" y="854"/>
                    </a:moveTo>
                    <a:lnTo>
                      <a:pt x="1319" y="885"/>
                    </a:lnTo>
                    <a:lnTo>
                      <a:pt x="1239" y="734"/>
                    </a:lnTo>
                    <a:lnTo>
                      <a:pt x="981" y="1106"/>
                    </a:lnTo>
                    <a:lnTo>
                      <a:pt x="843" y="1017"/>
                    </a:lnTo>
                    <a:lnTo>
                      <a:pt x="626" y="1253"/>
                    </a:lnTo>
                    <a:lnTo>
                      <a:pt x="1534" y="1253"/>
                    </a:lnTo>
                    <a:lnTo>
                      <a:pt x="1411" y="854"/>
                    </a:lnTo>
                    <a:close/>
                    <a:moveTo>
                      <a:pt x="149" y="562"/>
                    </a:moveTo>
                    <a:lnTo>
                      <a:pt x="372" y="476"/>
                    </a:lnTo>
                    <a:lnTo>
                      <a:pt x="372" y="1142"/>
                    </a:lnTo>
                    <a:lnTo>
                      <a:pt x="149" y="562"/>
                    </a:lnTo>
                    <a:close/>
                    <a:moveTo>
                      <a:pt x="1330" y="427"/>
                    </a:moveTo>
                    <a:lnTo>
                      <a:pt x="500" y="427"/>
                    </a:lnTo>
                    <a:lnTo>
                      <a:pt x="1223" y="149"/>
                    </a:lnTo>
                    <a:lnTo>
                      <a:pt x="1330" y="427"/>
                    </a:lnTo>
                    <a:close/>
                    <a:moveTo>
                      <a:pt x="1453" y="427"/>
                    </a:moveTo>
                    <a:lnTo>
                      <a:pt x="1289" y="0"/>
                    </a:lnTo>
                    <a:lnTo>
                      <a:pt x="0" y="496"/>
                    </a:lnTo>
                    <a:lnTo>
                      <a:pt x="372" y="1463"/>
                    </a:lnTo>
                    <a:lnTo>
                      <a:pt x="372" y="1464"/>
                    </a:lnTo>
                    <a:lnTo>
                      <a:pt x="1753" y="1464"/>
                    </a:lnTo>
                    <a:lnTo>
                      <a:pt x="1753" y="427"/>
                    </a:lnTo>
                    <a:lnTo>
                      <a:pt x="1453" y="427"/>
                    </a:lnTo>
                    <a:close/>
                  </a:path>
                </a:pathLst>
              </a:custGeom>
              <a:solidFill>
                <a:schemeClr val="tx2"/>
              </a:solidFill>
              <a:ln w="9525">
                <a:noFill/>
              </a:ln>
            </p:spPr>
            <p:txBody>
              <a:bodyPr/>
              <a:lstStyle/>
              <a:p>
                <a:endParaRPr lang="zh-CN" altLang="en-US"/>
              </a:p>
            </p:txBody>
          </p:sp>
        </p:grpSp>
      </p:grpSp>
      <p:pic>
        <p:nvPicPr>
          <p:cNvPr id="19" name="图片 18"/>
          <p:cNvPicPr>
            <a:picLocks noChangeAspect="1"/>
          </p:cNvPicPr>
          <p:nvPr/>
        </p:nvPicPr>
        <p:blipFill>
          <a:blip r:embed="rId7"/>
          <a:srcRect b="34625"/>
          <a:stretch>
            <a:fillRect/>
          </a:stretch>
        </p:blipFill>
        <p:spPr>
          <a:xfrm>
            <a:off x="6096000" y="644525"/>
            <a:ext cx="877888" cy="844550"/>
          </a:xfrm>
          <a:prstGeom prst="rect">
            <a:avLst/>
          </a:prstGeom>
          <a:noFill/>
          <a:ln w="9525">
            <a:noFill/>
          </a:ln>
        </p:spPr>
      </p:pic>
      <p:pic>
        <p:nvPicPr>
          <p:cNvPr id="22541" name="Picture 3"/>
          <p:cNvPicPr>
            <a:picLocks noChangeAspect="1"/>
          </p:cNvPicPr>
          <p:nvPr>
            <p:custDataLst>
              <p:tags r:id="rId1"/>
            </p:custDataLst>
          </p:nvPr>
        </p:nvPicPr>
        <p:blipFill>
          <a:blip r:embed="rId8"/>
          <a:stretch>
            <a:fillRect/>
          </a:stretch>
        </p:blipFill>
        <p:spPr>
          <a:xfrm>
            <a:off x="424320" y="901011"/>
            <a:ext cx="4171735" cy="3107424"/>
          </a:xfrm>
          <a:prstGeom prst="rect">
            <a:avLst/>
          </a:prstGeom>
          <a:noFill/>
          <a:ln w="9525" cap="flat" cmpd="sng">
            <a:solidFill>
              <a:srgbClr val="DBDBDB"/>
            </a:solidFill>
            <a:prstDash val="solid"/>
            <a:miter/>
            <a:headEnd type="none" w="med" len="med"/>
            <a:tailEnd type="none" w="med" len="med"/>
          </a:ln>
        </p:spPr>
      </p:pic>
      <p:pic>
        <p:nvPicPr>
          <p:cNvPr id="22542" name="Picture 2"/>
          <p:cNvPicPr>
            <a:picLocks noChangeAspect="1"/>
          </p:cNvPicPr>
          <p:nvPr>
            <p:custDataLst>
              <p:tags r:id="rId2"/>
            </p:custDataLst>
          </p:nvPr>
        </p:nvPicPr>
        <p:blipFill>
          <a:blip r:embed="rId9"/>
          <a:stretch>
            <a:fillRect/>
          </a:stretch>
        </p:blipFill>
        <p:spPr>
          <a:xfrm>
            <a:off x="546102" y="4177361"/>
            <a:ext cx="3928170" cy="2276727"/>
          </a:xfrm>
          <a:prstGeom prst="rect">
            <a:avLst/>
          </a:prstGeom>
          <a:noFill/>
          <a:ln w="9525" cap="flat" cmpd="sng">
            <a:solidFill>
              <a:srgbClr val="DBDBDB"/>
            </a:solidFill>
            <a:prstDash val="solid"/>
            <a:miter/>
            <a:headEnd type="none" w="med" len="med"/>
            <a:tailEnd type="none" w="med" len="med"/>
          </a:ln>
        </p:spPr>
      </p:pic>
      <p:pic>
        <p:nvPicPr>
          <p:cNvPr id="3" name="图片 3" descr="IMG_256"/>
          <p:cNvPicPr>
            <a:picLocks noChangeAspect="1"/>
          </p:cNvPicPr>
          <p:nvPr>
            <p:custDataLst>
              <p:tags r:id="rId3"/>
            </p:custDataLst>
          </p:nvPr>
        </p:nvPicPr>
        <p:blipFill>
          <a:blip r:embed="rId10"/>
          <a:stretch>
            <a:fillRect/>
          </a:stretch>
        </p:blipFill>
        <p:spPr>
          <a:xfrm>
            <a:off x="10967720" y="0"/>
            <a:ext cx="1229360" cy="1297940"/>
          </a:xfrm>
          <a:prstGeom prst="rect">
            <a:avLst/>
          </a:prstGeom>
          <a:noFill/>
          <a:ln w="9525">
            <a:noFill/>
          </a:ln>
        </p:spPr>
      </p:pic>
      <p:sp>
        <p:nvSpPr>
          <p:cNvPr id="4" name="文本框 3"/>
          <p:cNvSpPr txBox="1"/>
          <p:nvPr>
            <p:custDataLst>
              <p:tags r:id="rId4"/>
            </p:custDataLst>
          </p:nvPr>
        </p:nvSpPr>
        <p:spPr>
          <a:xfrm>
            <a:off x="7322185" y="5932170"/>
            <a:ext cx="4944110" cy="52197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a:highlight>
                  <a:srgbClr val="FFFF00"/>
                </a:highlight>
                <a:sym typeface="+mn-ea"/>
              </a:rPr>
              <a:t>冒充熟人+转账汇款=诈骗</a:t>
            </a:r>
          </a:p>
        </p:txBody>
      </p:sp>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par>
                          <p:cTn id="20" fill="hold">
                            <p:stCondLst>
                              <p:cond delay="1159"/>
                            </p:stCondLst>
                            <p:childTnLst>
                              <p:par>
                                <p:cTn id="21" presetID="4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400"/>
                                        <p:tgtEl>
                                          <p:spTgt spid="19"/>
                                        </p:tgtEl>
                                      </p:cBhvr>
                                    </p:animEffect>
                                    <p:anim calcmode="lin" valueType="num">
                                      <p:cBhvr>
                                        <p:cTn id="24" dur="400" fill="hold"/>
                                        <p:tgtEl>
                                          <p:spTgt spid="19"/>
                                        </p:tgtEl>
                                        <p:attrNameLst>
                                          <p:attrName>ppt_x</p:attrName>
                                        </p:attrNameLst>
                                      </p:cBhvr>
                                      <p:tavLst>
                                        <p:tav tm="0">
                                          <p:val>
                                            <p:strVal val="#ppt_x"/>
                                          </p:val>
                                        </p:tav>
                                        <p:tav tm="100000">
                                          <p:val>
                                            <p:strVal val="#ppt_x"/>
                                          </p:val>
                                        </p:tav>
                                      </p:tavLst>
                                    </p:anim>
                                    <p:anim calcmode="lin" valueType="num">
                                      <p:cBhvr>
                                        <p:cTn id="25" dur="4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659"/>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400"/>
                                        <p:tgtEl>
                                          <p:spTgt spid="9"/>
                                        </p:tgtEl>
                                      </p:cBhvr>
                                    </p:animEffect>
                                  </p:childTnLst>
                                </p:cTn>
                              </p:par>
                            </p:childTnLst>
                          </p:cTn>
                        </p:par>
                        <p:par>
                          <p:cTn id="30" fill="hold">
                            <p:stCondLst>
                              <p:cond delay="2159"/>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fltVal val="0"/>
                                          </p:val>
                                        </p:tav>
                                        <p:tav tm="100000">
                                          <p:val>
                                            <p:strVal val="#ppt_w"/>
                                          </p:val>
                                        </p:tav>
                                      </p:tavLst>
                                    </p:anim>
                                    <p:anim calcmode="lin" valueType="num">
                                      <p:cBhvr>
                                        <p:cTn id="34" dur="400" fill="hold"/>
                                        <p:tgtEl>
                                          <p:spTgt spid="2"/>
                                        </p:tgtEl>
                                        <p:attrNameLst>
                                          <p:attrName>ppt_h</p:attrName>
                                        </p:attrNameLst>
                                      </p:cBhvr>
                                      <p:tavLst>
                                        <p:tav tm="0">
                                          <p:val>
                                            <p:fltVal val="0"/>
                                          </p:val>
                                        </p:tav>
                                        <p:tav tm="100000">
                                          <p:val>
                                            <p:strVal val="#ppt_h"/>
                                          </p:val>
                                        </p:tav>
                                      </p:tavLst>
                                    </p:anim>
                                    <p:anim calcmode="lin" valueType="num">
                                      <p:cBhvr>
                                        <p:cTn id="35" dur="400" fill="hold"/>
                                        <p:tgtEl>
                                          <p:spTgt spid="2"/>
                                        </p:tgtEl>
                                        <p:attrNameLst>
                                          <p:attrName>style.rotation</p:attrName>
                                        </p:attrNameLst>
                                      </p:cBhvr>
                                      <p:tavLst>
                                        <p:tav tm="0">
                                          <p:val>
                                            <p:fltVal val="90"/>
                                          </p:val>
                                        </p:tav>
                                        <p:tav tm="100000">
                                          <p:val>
                                            <p:fltVal val="0"/>
                                          </p:val>
                                        </p:tav>
                                      </p:tavLst>
                                    </p:anim>
                                    <p:animEffect transition="in" filter="fade">
                                      <p:cBhvr>
                                        <p:cTn id="36" dur="400"/>
                                        <p:tgtEl>
                                          <p:spTgt spid="2"/>
                                        </p:tgtEl>
                                      </p:cBhvr>
                                    </p:animEffect>
                                  </p:childTnLst>
                                </p:cTn>
                              </p:par>
                            </p:childTnLst>
                          </p:cTn>
                        </p:par>
                        <p:par>
                          <p:cTn id="37" fill="hold">
                            <p:stCondLst>
                              <p:cond delay="2659"/>
                            </p:stCondLst>
                            <p:childTnLst>
                              <p:par>
                                <p:cTn id="38" presetID="22" presetClass="entr" presetSubtype="1"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a:xfrm>
            <a:off x="0" y="223838"/>
            <a:ext cx="357188"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9" h="1050">
                <a:moveTo>
                  <a:pt x="0" y="1050"/>
                </a:moveTo>
                <a:lnTo>
                  <a:pt x="510" y="540"/>
                </a:lnTo>
                <a:cubicBezTo>
                  <a:pt x="519" y="532"/>
                  <a:pt x="519" y="518"/>
                  <a:pt x="510" y="510"/>
                </a:cubicBezTo>
                <a:lnTo>
                  <a:pt x="0" y="0"/>
                </a:lnTo>
                <a:lnTo>
                  <a:pt x="0" y="1050"/>
                </a:lnTo>
                <a:close/>
              </a:path>
            </a:pathLst>
          </a:custGeom>
          <a:solidFill>
            <a:srgbClr val="57646B"/>
          </a:solidFill>
          <a:ln w="9525">
            <a:noFill/>
          </a:ln>
        </p:spPr>
        <p:txBody>
          <a:bodyPr/>
          <a:lstStyle/>
          <a:p>
            <a:endParaRPr lang="zh-CN" altLang="en-US"/>
          </a:p>
        </p:txBody>
      </p:sp>
      <p:sp>
        <p:nvSpPr>
          <p:cNvPr id="12" name="Freeform 6"/>
          <p:cNvSpPr/>
          <p:nvPr/>
        </p:nvSpPr>
        <p:spPr>
          <a:xfrm>
            <a:off x="0" y="63500"/>
            <a:ext cx="355600" cy="647700"/>
          </a:xfrm>
          <a:custGeom>
            <a:avLst/>
            <a:gdLst/>
            <a:ahLst/>
            <a:cxnLst>
              <a:cxn ang="0">
                <a:pos x="0" y="2147483647"/>
              </a:cxn>
              <a:cxn ang="0">
                <a:pos x="2147483647" y="2147483647"/>
              </a:cxn>
              <a:cxn ang="0">
                <a:pos x="2147483647" y="2147483647"/>
              </a:cxn>
              <a:cxn ang="0">
                <a:pos x="0" y="0"/>
              </a:cxn>
              <a:cxn ang="0">
                <a:pos x="0" y="2147483647"/>
              </a:cxn>
            </a:cxnLst>
            <a:rect l="0" t="0" r="0" b="0"/>
            <a:pathLst>
              <a:path w="518" h="1051">
                <a:moveTo>
                  <a:pt x="0" y="1051"/>
                </a:moveTo>
                <a:lnTo>
                  <a:pt x="508" y="543"/>
                </a:lnTo>
                <a:cubicBezTo>
                  <a:pt x="518" y="533"/>
                  <a:pt x="518" y="518"/>
                  <a:pt x="508" y="508"/>
                </a:cubicBezTo>
                <a:lnTo>
                  <a:pt x="0" y="0"/>
                </a:lnTo>
                <a:lnTo>
                  <a:pt x="0" y="1051"/>
                </a:lnTo>
                <a:close/>
              </a:path>
            </a:pathLst>
          </a:custGeom>
          <a:solidFill>
            <a:schemeClr val="tx2"/>
          </a:solidFill>
          <a:ln w="9525">
            <a:noFill/>
          </a:ln>
        </p:spPr>
        <p:txBody>
          <a:bodyPr/>
          <a:lstStyle/>
          <a:p>
            <a:endParaRPr lang="zh-CN" altLang="en-US"/>
          </a:p>
        </p:txBody>
      </p:sp>
      <p:sp>
        <p:nvSpPr>
          <p:cNvPr id="13" name="TextBox 12"/>
          <p:cNvSpPr txBox="1"/>
          <p:nvPr/>
        </p:nvSpPr>
        <p:spPr>
          <a:xfrm>
            <a:off x="481013" y="155575"/>
            <a:ext cx="8208962" cy="584200"/>
          </a:xfrm>
          <a:prstGeom prst="rect">
            <a:avLst/>
          </a:prstGeom>
          <a:noFill/>
          <a:ln w="9525">
            <a:noFill/>
          </a:ln>
        </p:spPr>
        <p:txBody>
          <a:bodyPr anchor="t" anchorCtr="0">
            <a:spAutoFit/>
          </a:bodyPr>
          <a:lstStyle/>
          <a:p>
            <a:r>
              <a:rPr lang="zh-CN" altLang="en-US" sz="3200" b="1" dirty="0">
                <a:solidFill>
                  <a:srgbClr val="2A495A"/>
                </a:solidFill>
                <a:latin typeface="微软雅黑" panose="020B0503020204020204" pitchFamily="34" charset="-122"/>
                <a:ea typeface="微软雅黑" panose="020B0503020204020204" pitchFamily="34" charset="-122"/>
              </a:rPr>
              <a:t>骗术</a:t>
            </a:r>
            <a:r>
              <a:rPr lang="en-US" altLang="zh-CN" sz="3200" b="1" dirty="0">
                <a:solidFill>
                  <a:srgbClr val="2A495A"/>
                </a:solidFill>
                <a:latin typeface="微软雅黑" panose="020B0503020204020204" pitchFamily="34" charset="-122"/>
                <a:ea typeface="微软雅黑" panose="020B0503020204020204" pitchFamily="34" charset="-122"/>
              </a:rPr>
              <a:t>3</a:t>
            </a:r>
            <a:r>
              <a:rPr lang="zh-CN" altLang="en-US" sz="3200" b="1" dirty="0">
                <a:solidFill>
                  <a:srgbClr val="2A495A"/>
                </a:solidFill>
                <a:latin typeface="微软雅黑" panose="020B0503020204020204" pitchFamily="34" charset="-122"/>
                <a:ea typeface="微软雅黑" panose="020B0503020204020204" pitchFamily="34" charset="-122"/>
              </a:rPr>
              <a:t>：冒充客服、执法人员诈骗</a:t>
            </a:r>
          </a:p>
        </p:txBody>
      </p:sp>
      <p:sp>
        <p:nvSpPr>
          <p:cNvPr id="8" name="矩形 7"/>
          <p:cNvSpPr/>
          <p:nvPr/>
        </p:nvSpPr>
        <p:spPr>
          <a:xfrm>
            <a:off x="4514342" y="1703854"/>
            <a:ext cx="7504430" cy="4536504"/>
          </a:xfrm>
          <a:prstGeom prst="rect">
            <a:avLst/>
          </a:prstGeom>
          <a:solidFill>
            <a:schemeClr val="accent5">
              <a:lumMod val="20000"/>
              <a:lumOff val="80000"/>
            </a:schemeClr>
          </a:solidFill>
        </p:spPr>
        <p:txBody>
          <a:bodyPr wrap="square">
            <a:noAutofit/>
          </a:body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sz="2400" b="1" dirty="0"/>
              <a:t>        </a:t>
            </a:r>
            <a:r>
              <a:rPr sz="2400" b="1" dirty="0"/>
              <a:t>202</a:t>
            </a:r>
            <a:r>
              <a:rPr lang="en-US" sz="2400" b="1" dirty="0"/>
              <a:t>4</a:t>
            </a:r>
            <a:r>
              <a:rPr sz="2400" b="1" dirty="0"/>
              <a:t>年2月16日</a:t>
            </a:r>
            <a:r>
              <a:rPr lang="zh-CN" sz="2400" b="1" dirty="0"/>
              <a:t>安徽工程大学电气学院学生</a:t>
            </a:r>
            <a:r>
              <a:rPr lang="en-US" sz="2400" b="1" dirty="0"/>
              <a:t>XXX</a:t>
            </a:r>
            <a:r>
              <a:rPr sz="2400" b="1" dirty="0"/>
              <a:t>报警称：2月16号下午1点左右，</a:t>
            </a:r>
            <a:r>
              <a:rPr lang="zh-CN" altLang="en-US" sz="2400" b="1" dirty="0"/>
              <a:t>他</a:t>
            </a:r>
            <a:r>
              <a:rPr sz="2400" b="1" dirty="0"/>
              <a:t>在玩手机时接到一个</a:t>
            </a:r>
            <a:r>
              <a:rPr sz="2400" b="1" dirty="0">
                <a:solidFill>
                  <a:srgbClr val="FF0000"/>
                </a:solidFill>
              </a:rPr>
              <a:t>自称是申通物流客服</a:t>
            </a:r>
            <a:r>
              <a:rPr lang="zh-CN" altLang="en-US" sz="2400" b="1" dirty="0"/>
              <a:t>的电话</a:t>
            </a:r>
            <a:r>
              <a:rPr sz="2400" b="1" dirty="0"/>
              <a:t>，</a:t>
            </a:r>
            <a:r>
              <a:rPr sz="2400" b="1" dirty="0" err="1"/>
              <a:t>对方说把</a:t>
            </a:r>
            <a:r>
              <a:rPr lang="zh-CN" altLang="en-US" sz="2400" b="1" dirty="0"/>
              <a:t>他的</a:t>
            </a:r>
            <a:r>
              <a:rPr sz="2400" b="1" dirty="0" err="1"/>
              <a:t>快递弄丢了，现在</a:t>
            </a:r>
            <a:r>
              <a:rPr lang="zh-CN" altLang="en-US" sz="2400" b="1" dirty="0"/>
              <a:t>要</a:t>
            </a:r>
            <a:r>
              <a:rPr sz="2400" b="1" dirty="0"/>
              <a:t>对</a:t>
            </a:r>
            <a:r>
              <a:rPr lang="zh-CN" altLang="en-US" sz="2400" b="1" dirty="0"/>
              <a:t>其</a:t>
            </a:r>
            <a:r>
              <a:rPr sz="2400" b="1" dirty="0" err="1"/>
              <a:t>进行</a:t>
            </a:r>
            <a:r>
              <a:rPr sz="2400" b="1" dirty="0" err="1">
                <a:solidFill>
                  <a:srgbClr val="FF0000"/>
                </a:solidFill>
              </a:rPr>
              <a:t>赔偿</a:t>
            </a:r>
            <a:r>
              <a:rPr sz="2400" b="1" dirty="0" err="1"/>
              <a:t>。报案人问对方如何操作，对方让其</a:t>
            </a:r>
            <a:r>
              <a:rPr sz="2400" b="1" dirty="0" err="1">
                <a:solidFill>
                  <a:srgbClr val="FF0000"/>
                </a:solidFill>
              </a:rPr>
              <a:t>加对方QQ</a:t>
            </a:r>
            <a:r>
              <a:rPr sz="2400" b="1" dirty="0"/>
              <a:t>，</a:t>
            </a:r>
            <a:r>
              <a:rPr lang="zh-CN" altLang="en-US" sz="2400" b="1" dirty="0"/>
              <a:t>又</a:t>
            </a:r>
            <a:r>
              <a:rPr sz="2400" b="1" dirty="0" err="1">
                <a:solidFill>
                  <a:srgbClr val="FF0000"/>
                </a:solidFill>
              </a:rPr>
              <a:t>下载</a:t>
            </a:r>
            <a:r>
              <a:rPr lang="zh-CN" altLang="en-US" sz="2400" b="1" dirty="0"/>
              <a:t>了一个叫作</a:t>
            </a:r>
            <a:r>
              <a:rPr sz="2400" b="1" dirty="0"/>
              <a:t>“ZOOM”</a:t>
            </a:r>
            <a:r>
              <a:rPr lang="zh-CN" altLang="en-US" sz="2400" b="1" dirty="0"/>
              <a:t>的</a:t>
            </a:r>
            <a:r>
              <a:rPr sz="2400" b="1" dirty="0" err="1">
                <a:solidFill>
                  <a:srgbClr val="FF0000"/>
                </a:solidFill>
              </a:rPr>
              <a:t>APP</a:t>
            </a:r>
            <a:r>
              <a:rPr sz="2400" b="1" dirty="0" err="1"/>
              <a:t>，之后</a:t>
            </a:r>
            <a:r>
              <a:rPr lang="zh-CN" altLang="en-US" sz="2400" b="1" dirty="0"/>
              <a:t>需要</a:t>
            </a:r>
            <a:r>
              <a:rPr sz="2400" b="1" dirty="0" err="1"/>
              <a:t>用这个软件</a:t>
            </a:r>
            <a:r>
              <a:rPr sz="2400" b="1" dirty="0" err="1">
                <a:solidFill>
                  <a:srgbClr val="FF0000"/>
                </a:solidFill>
              </a:rPr>
              <a:t>共享屏幕</a:t>
            </a:r>
            <a:r>
              <a:rPr sz="2400" b="1" dirty="0" err="1"/>
              <a:t>然后按照对方要求操作</a:t>
            </a:r>
            <a:r>
              <a:rPr lang="zh-CN" altLang="en-US" sz="2400" b="1" dirty="0"/>
              <a:t>。然后</a:t>
            </a:r>
            <a:r>
              <a:rPr sz="2400" b="1" dirty="0" err="1"/>
              <a:t>对方发给其一个链接，点击链接</a:t>
            </a:r>
            <a:r>
              <a:rPr lang="zh-CN" altLang="en-US" sz="2400" b="1" dirty="0"/>
              <a:t>后会</a:t>
            </a:r>
            <a:r>
              <a:rPr sz="2400" b="1" dirty="0" err="1"/>
              <a:t>进入</a:t>
            </a:r>
            <a:r>
              <a:rPr sz="2400" b="1" dirty="0" err="1">
                <a:solidFill>
                  <a:srgbClr val="FF0000"/>
                </a:solidFill>
              </a:rPr>
              <a:t>支付宝</a:t>
            </a:r>
            <a:r>
              <a:rPr sz="2400" b="1" dirty="0" err="1"/>
              <a:t>理赔中心，申请安全账户认证</a:t>
            </a:r>
            <a:r>
              <a:rPr lang="zh-CN" altLang="en-US" sz="2400" b="1" dirty="0"/>
              <a:t>成功后会进行理赔并</a:t>
            </a:r>
            <a:r>
              <a:rPr sz="2400" b="1" dirty="0" err="1"/>
              <a:t>关闭理赔通道。报案人申请成功后对方发给其中国银监会认证账户，让其到转账界面</a:t>
            </a:r>
            <a:r>
              <a:rPr sz="2400" b="1" dirty="0" err="1">
                <a:solidFill>
                  <a:srgbClr val="FF0000"/>
                </a:solidFill>
              </a:rPr>
              <a:t>输入对方给其的验证码</a:t>
            </a:r>
            <a:r>
              <a:rPr sz="2400" b="1" dirty="0" err="1"/>
              <a:t>，其输入两次验证码后发现钱被转走</a:t>
            </a:r>
            <a:r>
              <a:rPr lang="zh-CN" altLang="en-US" sz="2400" b="1" dirty="0"/>
              <a:t>才</a:t>
            </a:r>
            <a:r>
              <a:rPr sz="2400" b="1" dirty="0" err="1"/>
              <a:t>意识到被骗</a:t>
            </a:r>
            <a:r>
              <a:rPr lang="zh-CN" altLang="en-US" sz="2400" b="1" dirty="0"/>
              <a:t>了</a:t>
            </a:r>
            <a:r>
              <a:rPr sz="2400" b="1" dirty="0"/>
              <a:t>。</a:t>
            </a:r>
            <a:r>
              <a:rPr lang="zh-CN" altLang="en-US" sz="2400" b="1" dirty="0"/>
              <a:t>共</a:t>
            </a:r>
            <a:r>
              <a:rPr sz="2400" b="1" dirty="0"/>
              <a:t>损失金额</a:t>
            </a:r>
            <a:r>
              <a:rPr sz="2400" b="1" dirty="0">
                <a:solidFill>
                  <a:srgbClr val="FF0000"/>
                </a:solidFill>
              </a:rPr>
              <a:t>67332.07</a:t>
            </a:r>
            <a:r>
              <a:rPr lang="zh-CN" sz="2400" b="1" dirty="0">
                <a:solidFill>
                  <a:srgbClr val="FF0000"/>
                </a:solidFill>
              </a:rPr>
              <a:t>元</a:t>
            </a:r>
            <a:r>
              <a:rPr lang="zh-CN" altLang="en-US" sz="2400" b="1" dirty="0"/>
              <a:t>。</a:t>
            </a:r>
            <a:endParaRPr lang="zh-CN" sz="2400" b="1" dirty="0"/>
          </a:p>
        </p:txBody>
      </p:sp>
      <p:sp>
        <p:nvSpPr>
          <p:cNvPr id="9" name="矩形 8"/>
          <p:cNvSpPr/>
          <p:nvPr/>
        </p:nvSpPr>
        <p:spPr>
          <a:xfrm>
            <a:off x="5011738" y="1168400"/>
            <a:ext cx="3232150" cy="534988"/>
          </a:xfrm>
          <a:prstGeom prst="rect">
            <a:avLst/>
          </a:prstGeom>
          <a:solidFill>
            <a:schemeClr val="tx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grpSp>
        <p:nvGrpSpPr>
          <p:cNvPr id="2" name="组合 2"/>
          <p:cNvGrpSpPr/>
          <p:nvPr/>
        </p:nvGrpSpPr>
        <p:grpSpPr>
          <a:xfrm>
            <a:off x="5715000" y="1217613"/>
            <a:ext cx="2276475" cy="460375"/>
            <a:chOff x="6235085" y="1173661"/>
            <a:chExt cx="2275602" cy="461665"/>
          </a:xfrm>
        </p:grpSpPr>
        <p:sp>
          <p:nvSpPr>
            <p:cNvPr id="24584" name="矩形 10"/>
            <p:cNvSpPr/>
            <p:nvPr/>
          </p:nvSpPr>
          <p:spPr>
            <a:xfrm>
              <a:off x="6692395" y="1173661"/>
              <a:ext cx="1818292" cy="461665"/>
            </a:xfrm>
            <a:prstGeom prst="rect">
              <a:avLst/>
            </a:prstGeom>
            <a:noFill/>
            <a:ln w="9525">
              <a:noFill/>
            </a:ln>
          </p:spPr>
          <p:txBody>
            <a:bodyPr anchor="t" anchorCtr="0">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案例写真</a:t>
              </a:r>
            </a:p>
          </p:txBody>
        </p:sp>
        <p:grpSp>
          <p:nvGrpSpPr>
            <p:cNvPr id="24585" name="组合 13"/>
            <p:cNvGrpSpPr/>
            <p:nvPr/>
          </p:nvGrpSpPr>
          <p:grpSpPr>
            <a:xfrm>
              <a:off x="6235085" y="1187698"/>
              <a:ext cx="409844" cy="409842"/>
              <a:chOff x="1381389" y="1240733"/>
              <a:chExt cx="409844" cy="409842"/>
            </a:xfrm>
          </p:grpSpPr>
          <p:sp>
            <p:nvSpPr>
              <p:cNvPr id="24586" name="椭圆 14"/>
              <p:cNvSpPr/>
              <p:nvPr/>
            </p:nvSpPr>
            <p:spPr>
              <a:xfrm>
                <a:off x="1381389" y="1240733"/>
                <a:ext cx="409844" cy="409842"/>
              </a:xfrm>
              <a:prstGeom prst="ellipse">
                <a:avLst/>
              </a:prstGeom>
              <a:solidFill>
                <a:schemeClr val="accent2"/>
              </a:solidFill>
              <a:ln w="9525">
                <a:noFill/>
              </a:ln>
            </p:spPr>
            <p:txBody>
              <a:bodyPr anchor="t" anchorCtr="0"/>
              <a:lstStyle/>
              <a:p>
                <a:endParaRPr lang="zh-CN" altLang="en-US" dirty="0">
                  <a:latin typeface="Arial" panose="020B0604020202020204" pitchFamily="34" charset="0"/>
                  <a:ea typeface="宋体" panose="02010600030101010101" pitchFamily="2" charset="-122"/>
                </a:endParaRPr>
              </a:p>
            </p:txBody>
          </p:sp>
          <p:sp>
            <p:nvSpPr>
              <p:cNvPr id="24587" name="Freeform 5"/>
              <p:cNvSpPr>
                <a:spLocks noEditPoints="1"/>
              </p:cNvSpPr>
              <p:nvPr/>
            </p:nvSpPr>
            <p:spPr>
              <a:xfrm>
                <a:off x="1423399" y="1321039"/>
                <a:ext cx="301429" cy="24923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53" h="1464">
                    <a:moveTo>
                      <a:pt x="487" y="542"/>
                    </a:moveTo>
                    <a:lnTo>
                      <a:pt x="1638" y="542"/>
                    </a:lnTo>
                    <a:lnTo>
                      <a:pt x="1638" y="1348"/>
                    </a:lnTo>
                    <a:lnTo>
                      <a:pt x="487" y="1348"/>
                    </a:lnTo>
                    <a:lnTo>
                      <a:pt x="487" y="542"/>
                    </a:lnTo>
                    <a:close/>
                    <a:moveTo>
                      <a:pt x="741" y="890"/>
                    </a:moveTo>
                    <a:cubicBezTo>
                      <a:pt x="801" y="890"/>
                      <a:pt x="850" y="841"/>
                      <a:pt x="850" y="781"/>
                    </a:cubicBezTo>
                    <a:cubicBezTo>
                      <a:pt x="850" y="721"/>
                      <a:pt x="801" y="672"/>
                      <a:pt x="741" y="672"/>
                    </a:cubicBezTo>
                    <a:cubicBezTo>
                      <a:pt x="680" y="672"/>
                      <a:pt x="632" y="721"/>
                      <a:pt x="632" y="781"/>
                    </a:cubicBezTo>
                    <a:cubicBezTo>
                      <a:pt x="632" y="841"/>
                      <a:pt x="680" y="890"/>
                      <a:pt x="741" y="890"/>
                    </a:cubicBezTo>
                    <a:close/>
                    <a:moveTo>
                      <a:pt x="1411" y="854"/>
                    </a:moveTo>
                    <a:lnTo>
                      <a:pt x="1319" y="885"/>
                    </a:lnTo>
                    <a:lnTo>
                      <a:pt x="1239" y="734"/>
                    </a:lnTo>
                    <a:lnTo>
                      <a:pt x="981" y="1106"/>
                    </a:lnTo>
                    <a:lnTo>
                      <a:pt x="843" y="1017"/>
                    </a:lnTo>
                    <a:lnTo>
                      <a:pt x="626" y="1253"/>
                    </a:lnTo>
                    <a:lnTo>
                      <a:pt x="1534" y="1253"/>
                    </a:lnTo>
                    <a:lnTo>
                      <a:pt x="1411" y="854"/>
                    </a:lnTo>
                    <a:close/>
                    <a:moveTo>
                      <a:pt x="149" y="562"/>
                    </a:moveTo>
                    <a:lnTo>
                      <a:pt x="372" y="476"/>
                    </a:lnTo>
                    <a:lnTo>
                      <a:pt x="372" y="1142"/>
                    </a:lnTo>
                    <a:lnTo>
                      <a:pt x="149" y="562"/>
                    </a:lnTo>
                    <a:close/>
                    <a:moveTo>
                      <a:pt x="1330" y="427"/>
                    </a:moveTo>
                    <a:lnTo>
                      <a:pt x="500" y="427"/>
                    </a:lnTo>
                    <a:lnTo>
                      <a:pt x="1223" y="149"/>
                    </a:lnTo>
                    <a:lnTo>
                      <a:pt x="1330" y="427"/>
                    </a:lnTo>
                    <a:close/>
                    <a:moveTo>
                      <a:pt x="1453" y="427"/>
                    </a:moveTo>
                    <a:lnTo>
                      <a:pt x="1289" y="0"/>
                    </a:lnTo>
                    <a:lnTo>
                      <a:pt x="0" y="496"/>
                    </a:lnTo>
                    <a:lnTo>
                      <a:pt x="372" y="1463"/>
                    </a:lnTo>
                    <a:lnTo>
                      <a:pt x="372" y="1464"/>
                    </a:lnTo>
                    <a:lnTo>
                      <a:pt x="1753" y="1464"/>
                    </a:lnTo>
                    <a:lnTo>
                      <a:pt x="1753" y="427"/>
                    </a:lnTo>
                    <a:lnTo>
                      <a:pt x="1453" y="427"/>
                    </a:lnTo>
                    <a:close/>
                  </a:path>
                </a:pathLst>
              </a:custGeom>
              <a:solidFill>
                <a:schemeClr val="tx2"/>
              </a:solidFill>
              <a:ln w="9525">
                <a:noFill/>
              </a:ln>
            </p:spPr>
            <p:txBody>
              <a:bodyPr/>
              <a:lstStyle/>
              <a:p>
                <a:endParaRPr lang="zh-CN" altLang="en-US"/>
              </a:p>
            </p:txBody>
          </p:sp>
        </p:grpSp>
      </p:grpSp>
      <p:pic>
        <p:nvPicPr>
          <p:cNvPr id="19" name="图片 18"/>
          <p:cNvPicPr>
            <a:picLocks noChangeAspect="1"/>
          </p:cNvPicPr>
          <p:nvPr/>
        </p:nvPicPr>
        <p:blipFill>
          <a:blip r:embed="rId7"/>
          <a:srcRect b="34625"/>
          <a:stretch>
            <a:fillRect/>
          </a:stretch>
        </p:blipFill>
        <p:spPr>
          <a:xfrm>
            <a:off x="4789488" y="847725"/>
            <a:ext cx="877887" cy="842963"/>
          </a:xfrm>
          <a:prstGeom prst="rect">
            <a:avLst/>
          </a:prstGeom>
          <a:noFill/>
          <a:ln w="9525">
            <a:noFill/>
          </a:ln>
        </p:spPr>
      </p:pic>
      <p:pic>
        <p:nvPicPr>
          <p:cNvPr id="24590" name="Picture 2"/>
          <p:cNvPicPr>
            <a:picLocks noChangeAspect="1"/>
          </p:cNvPicPr>
          <p:nvPr>
            <p:custDataLst>
              <p:tags r:id="rId1"/>
            </p:custDataLst>
          </p:nvPr>
        </p:nvPicPr>
        <p:blipFill>
          <a:blip r:embed="rId8"/>
          <a:stretch>
            <a:fillRect/>
          </a:stretch>
        </p:blipFill>
        <p:spPr>
          <a:xfrm>
            <a:off x="325438" y="757238"/>
            <a:ext cx="4021137" cy="2551112"/>
          </a:xfrm>
          <a:prstGeom prst="rect">
            <a:avLst/>
          </a:prstGeom>
          <a:noFill/>
          <a:ln w="9525" cap="flat" cmpd="sng">
            <a:solidFill>
              <a:srgbClr val="BAB7B5"/>
            </a:solidFill>
            <a:prstDash val="solid"/>
            <a:miter/>
            <a:headEnd type="none" w="med" len="med"/>
            <a:tailEnd type="none" w="med" len="med"/>
          </a:ln>
        </p:spPr>
      </p:pic>
      <p:pic>
        <p:nvPicPr>
          <p:cNvPr id="24591" name="图片 94214" descr="4"/>
          <p:cNvPicPr>
            <a:picLocks noChangeAspect="1"/>
          </p:cNvPicPr>
          <p:nvPr>
            <p:custDataLst>
              <p:tags r:id="rId2"/>
            </p:custDataLst>
          </p:nvPr>
        </p:nvPicPr>
        <p:blipFill>
          <a:blip r:embed="rId9"/>
          <a:stretch>
            <a:fillRect/>
          </a:stretch>
        </p:blipFill>
        <p:spPr>
          <a:xfrm>
            <a:off x="285750" y="3355975"/>
            <a:ext cx="4060825" cy="3152775"/>
          </a:xfrm>
          <a:prstGeom prst="rect">
            <a:avLst/>
          </a:prstGeom>
          <a:noFill/>
          <a:ln w="9525" cap="flat" cmpd="sng">
            <a:solidFill>
              <a:srgbClr val="BAB7B5"/>
            </a:solidFill>
            <a:prstDash val="solid"/>
            <a:miter/>
            <a:headEnd type="none" w="med" len="med"/>
            <a:tailEnd type="none" w="med" len="med"/>
          </a:ln>
        </p:spPr>
      </p:pic>
      <p:pic>
        <p:nvPicPr>
          <p:cNvPr id="3" name="图片 3" descr="IMG_256"/>
          <p:cNvPicPr>
            <a:picLocks noChangeAspect="1"/>
          </p:cNvPicPr>
          <p:nvPr>
            <p:custDataLst>
              <p:tags r:id="rId3"/>
            </p:custDataLst>
          </p:nvPr>
        </p:nvPicPr>
        <p:blipFill>
          <a:blip r:embed="rId10"/>
          <a:stretch>
            <a:fillRect/>
          </a:stretch>
        </p:blipFill>
        <p:spPr>
          <a:xfrm>
            <a:off x="10994925" y="0"/>
            <a:ext cx="1202155" cy="1231900"/>
          </a:xfrm>
          <a:prstGeom prst="rect">
            <a:avLst/>
          </a:prstGeom>
          <a:noFill/>
          <a:ln w="9525">
            <a:noFill/>
          </a:ln>
        </p:spPr>
      </p:pic>
      <p:sp>
        <p:nvSpPr>
          <p:cNvPr id="4" name="文本框 3"/>
          <p:cNvSpPr txBox="1"/>
          <p:nvPr>
            <p:custDataLst>
              <p:tags r:id="rId4"/>
            </p:custDataLst>
          </p:nvPr>
        </p:nvSpPr>
        <p:spPr>
          <a:xfrm>
            <a:off x="5882005" y="6093460"/>
            <a:ext cx="4944110" cy="52197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a:highlight>
                  <a:srgbClr val="FFFF00"/>
                </a:highlight>
                <a:sym typeface="+mn-ea"/>
              </a:rPr>
              <a:t>网购客服+主动赔偿=诈骗</a:t>
            </a:r>
          </a:p>
        </p:txBody>
      </p:sp>
    </p:spTree>
  </p:cSld>
  <p:clrMapOvr>
    <a:masterClrMapping/>
  </p:clrMapOvr>
  <p:transition spd="slow" advTm="701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0-#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00" autoRev="1" fill="hold">
                                          <p:stCondLst>
                                            <p:cond delay="0"/>
                                          </p:stCondLst>
                                        </p:cTn>
                                        <p:tgtEl>
                                          <p:spTgt spid="13"/>
                                        </p:tgtEl>
                                        <p:attrNameLst>
                                          <p:attrName>ppt_w</p:attrName>
                                        </p:attrNameLst>
                                      </p:cBhvr>
                                    </p:anim>
                                    <p:anim by="(#ppt_w*0.50)" calcmode="lin" valueType="num">
                                      <p:cBhvr>
                                        <p:cTn id="17" dur="200" decel="50000" autoRev="1" fill="hold">
                                          <p:stCondLst>
                                            <p:cond delay="0"/>
                                          </p:stCondLst>
                                        </p:cTn>
                                        <p:tgtEl>
                                          <p:spTgt spid="13"/>
                                        </p:tgtEl>
                                        <p:attrNameLst>
                                          <p:attrName>ppt_x</p:attrName>
                                        </p:attrNameLst>
                                      </p:cBhvr>
                                    </p:anim>
                                    <p:anim from="(-#ppt_h/2)" to="(#ppt_y)" calcmode="lin" valueType="num">
                                      <p:cBhvr>
                                        <p:cTn id="18" dur="400" fill="hold">
                                          <p:stCondLst>
                                            <p:cond delay="0"/>
                                          </p:stCondLst>
                                        </p:cTn>
                                        <p:tgtEl>
                                          <p:spTgt spid="13"/>
                                        </p:tgtEl>
                                        <p:attrNameLst>
                                          <p:attrName>ppt_y</p:attrName>
                                        </p:attrNameLst>
                                      </p:cBhvr>
                                    </p:anim>
                                    <p:animRot by="21600000">
                                      <p:cBhvr>
                                        <p:cTn id="19" dur="400" fill="hold">
                                          <p:stCondLst>
                                            <p:cond delay="0"/>
                                          </p:stCondLst>
                                        </p:cTn>
                                        <p:tgtEl>
                                          <p:spTgt spid="13"/>
                                        </p:tgtEl>
                                        <p:attrNameLst>
                                          <p:attrName>r</p:attrName>
                                        </p:attrNameLst>
                                      </p:cBhvr>
                                    </p:animRot>
                                  </p:childTnLst>
                                </p:cTn>
                              </p:par>
                            </p:childTnLst>
                          </p:cTn>
                        </p:par>
                        <p:par>
                          <p:cTn id="20" fill="hold">
                            <p:stCondLst>
                              <p:cond delay="960"/>
                            </p:stCondLst>
                            <p:childTnLst>
                              <p:par>
                                <p:cTn id="21" presetID="4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400"/>
                                        <p:tgtEl>
                                          <p:spTgt spid="19"/>
                                        </p:tgtEl>
                                      </p:cBhvr>
                                    </p:animEffect>
                                    <p:anim calcmode="lin" valueType="num">
                                      <p:cBhvr>
                                        <p:cTn id="24" dur="400" fill="hold"/>
                                        <p:tgtEl>
                                          <p:spTgt spid="19"/>
                                        </p:tgtEl>
                                        <p:attrNameLst>
                                          <p:attrName>ppt_x</p:attrName>
                                        </p:attrNameLst>
                                      </p:cBhvr>
                                      <p:tavLst>
                                        <p:tav tm="0">
                                          <p:val>
                                            <p:strVal val="#ppt_x"/>
                                          </p:val>
                                        </p:tav>
                                        <p:tav tm="100000">
                                          <p:val>
                                            <p:strVal val="#ppt_x"/>
                                          </p:val>
                                        </p:tav>
                                      </p:tavLst>
                                    </p:anim>
                                    <p:anim calcmode="lin" valueType="num">
                                      <p:cBhvr>
                                        <p:cTn id="25" dur="4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46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400"/>
                                        <p:tgtEl>
                                          <p:spTgt spid="9"/>
                                        </p:tgtEl>
                                      </p:cBhvr>
                                    </p:animEffect>
                                  </p:childTnLst>
                                </p:cTn>
                              </p:par>
                            </p:childTnLst>
                          </p:cTn>
                        </p:par>
                        <p:par>
                          <p:cTn id="30" fill="hold">
                            <p:stCondLst>
                              <p:cond delay="196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fltVal val="0"/>
                                          </p:val>
                                        </p:tav>
                                        <p:tav tm="100000">
                                          <p:val>
                                            <p:strVal val="#ppt_w"/>
                                          </p:val>
                                        </p:tav>
                                      </p:tavLst>
                                    </p:anim>
                                    <p:anim calcmode="lin" valueType="num">
                                      <p:cBhvr>
                                        <p:cTn id="34" dur="400" fill="hold"/>
                                        <p:tgtEl>
                                          <p:spTgt spid="2"/>
                                        </p:tgtEl>
                                        <p:attrNameLst>
                                          <p:attrName>ppt_h</p:attrName>
                                        </p:attrNameLst>
                                      </p:cBhvr>
                                      <p:tavLst>
                                        <p:tav tm="0">
                                          <p:val>
                                            <p:fltVal val="0"/>
                                          </p:val>
                                        </p:tav>
                                        <p:tav tm="100000">
                                          <p:val>
                                            <p:strVal val="#ppt_h"/>
                                          </p:val>
                                        </p:tav>
                                      </p:tavLst>
                                    </p:anim>
                                    <p:anim calcmode="lin" valueType="num">
                                      <p:cBhvr>
                                        <p:cTn id="35" dur="400" fill="hold"/>
                                        <p:tgtEl>
                                          <p:spTgt spid="2"/>
                                        </p:tgtEl>
                                        <p:attrNameLst>
                                          <p:attrName>style.rotation</p:attrName>
                                        </p:attrNameLst>
                                      </p:cBhvr>
                                      <p:tavLst>
                                        <p:tav tm="0">
                                          <p:val>
                                            <p:fltVal val="90"/>
                                          </p:val>
                                        </p:tav>
                                        <p:tav tm="100000">
                                          <p:val>
                                            <p:fltVal val="0"/>
                                          </p:val>
                                        </p:tav>
                                      </p:tavLst>
                                    </p:anim>
                                    <p:animEffect transition="in" filter="fade">
                                      <p:cBhvr>
                                        <p:cTn id="36" dur="400"/>
                                        <p:tgtEl>
                                          <p:spTgt spid="2"/>
                                        </p:tgtEl>
                                      </p:cBhvr>
                                    </p:animEffect>
                                  </p:childTnLst>
                                </p:cTn>
                              </p:par>
                            </p:childTnLst>
                          </p:cTn>
                        </p:par>
                        <p:par>
                          <p:cTn id="37" fill="hold">
                            <p:stCondLst>
                              <p:cond delay="2460"/>
                            </p:stCondLst>
                            <p:childTnLst>
                              <p:par>
                                <p:cTn id="38" presetID="42"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600"/>
                                        <p:tgtEl>
                                          <p:spTgt spid="8"/>
                                        </p:tgtEl>
                                      </p:cBhvr>
                                    </p:animEffect>
                                    <p:anim calcmode="lin" valueType="num">
                                      <p:cBhvr>
                                        <p:cTn id="41" dur="600" fill="hold"/>
                                        <p:tgtEl>
                                          <p:spTgt spid="8"/>
                                        </p:tgtEl>
                                        <p:attrNameLst>
                                          <p:attrName>ppt_x</p:attrName>
                                        </p:attrNameLst>
                                      </p:cBhvr>
                                      <p:tavLst>
                                        <p:tav tm="0">
                                          <p:val>
                                            <p:strVal val="#ppt_x"/>
                                          </p:val>
                                        </p:tav>
                                        <p:tav tm="100000">
                                          <p:val>
                                            <p:strVal val="#ppt_x"/>
                                          </p:val>
                                        </p:tav>
                                      </p:tavLst>
                                    </p:anim>
                                    <p:anim calcmode="lin" valueType="num">
                                      <p:cBhvr>
                                        <p:cTn id="42" dur="6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bldLvl="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8a4b3d7b-0ef3-41d8-8518-ac2236c48ffe"/>
  <p:tag name="COMMONDATA" val="eyJoZGlkIjoiYTAxNWE3MDM4OTIzMTRhYjFlMjM1MTdhYmYyMWU0YTc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2183,&quot;width&quot;:216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4242.499212598425,&quot;width&quot;:5710}"/>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默认设计模板">
  <a:themeElements>
    <a:clrScheme name="自定义 1">
      <a:dk1>
        <a:srgbClr val="2A495A"/>
      </a:dk1>
      <a:lt1>
        <a:srgbClr val="00A2C2"/>
      </a:lt1>
      <a:dk2>
        <a:srgbClr val="ED5A00"/>
      </a:dk2>
      <a:lt2>
        <a:srgbClr val="F3F3F3"/>
      </a:lt2>
      <a:accent1>
        <a:srgbClr val="4E4B49"/>
      </a:accent1>
      <a:accent2>
        <a:srgbClr val="FFFFFF"/>
      </a:accent2>
      <a:accent3>
        <a:srgbClr val="2A495A"/>
      </a:accent3>
      <a:accent4>
        <a:srgbClr val="00A2C2"/>
      </a:accent4>
      <a:accent5>
        <a:srgbClr val="ED5A00"/>
      </a:accent5>
      <a:accent6>
        <a:srgbClr val="4E4B49"/>
      </a:accent6>
      <a:hlink>
        <a:srgbClr val="F3F3F3"/>
      </a:hlink>
      <a:folHlink>
        <a:srgbClr val="59595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自定义 1">
      <a:dk1>
        <a:srgbClr val="2A495A"/>
      </a:dk1>
      <a:lt1>
        <a:srgbClr val="00A2C2"/>
      </a:lt1>
      <a:dk2>
        <a:srgbClr val="ED5A00"/>
      </a:dk2>
      <a:lt2>
        <a:srgbClr val="F3F3F3"/>
      </a:lt2>
      <a:accent1>
        <a:srgbClr val="4E4B49"/>
      </a:accent1>
      <a:accent2>
        <a:srgbClr val="FFFFFF"/>
      </a:accent2>
      <a:accent3>
        <a:srgbClr val="2A495A"/>
      </a:accent3>
      <a:accent4>
        <a:srgbClr val="00A2C2"/>
      </a:accent4>
      <a:accent5>
        <a:srgbClr val="ED5A00"/>
      </a:accent5>
      <a:accent6>
        <a:srgbClr val="4E4B49"/>
      </a:accent6>
      <a:hlink>
        <a:srgbClr val="F3F3F3"/>
      </a:hlink>
      <a:folHlink>
        <a:srgbClr val="59595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1829</Words>
  <Application>Microsoft Office PowerPoint</Application>
  <PresentationFormat>自定义</PresentationFormat>
  <Paragraphs>134</Paragraphs>
  <Slides>20</Slides>
  <Notes>19</Notes>
  <HiddenSlides>0</HiddenSlides>
  <MMClips>1</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20</vt:i4>
      </vt:variant>
    </vt:vector>
  </HeadingPairs>
  <TitlesOfParts>
    <vt:vector size="27" baseType="lpstr">
      <vt:lpstr>仿宋_GB2312</vt:lpstr>
      <vt:lpstr>宋体</vt:lpstr>
      <vt:lpstr>微软雅黑</vt:lpstr>
      <vt:lpstr>Arial</vt:lpstr>
      <vt:lpstr>Calibri</vt:lpstr>
      <vt:lpstr>1_默认设计模板</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预防电信诈骗网络诈骗知识公安警察派出所PPT</dc:title>
  <dc:creator>Administrator</dc:creator>
  <cp:lastModifiedBy>宋建军</cp:lastModifiedBy>
  <cp:revision>370</cp:revision>
  <dcterms:created xsi:type="dcterms:W3CDTF">2024-09-06T07:59:00Z</dcterms:created>
  <dcterms:modified xsi:type="dcterms:W3CDTF">2025-07-11T01:17:33Z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D4DE08E978B3D60458B6DA66AC599E4F_43</vt:lpwstr>
  </property>
</Properties>
</file>